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handoutMasterIdLst>
    <p:handoutMasterId r:id="rId28"/>
  </p:handoutMasterIdLst>
  <p:sldIdLst>
    <p:sldId id="256" r:id="rId2"/>
    <p:sldId id="291" r:id="rId3"/>
    <p:sldId id="264" r:id="rId4"/>
    <p:sldId id="292" r:id="rId5"/>
    <p:sldId id="293" r:id="rId6"/>
    <p:sldId id="294" r:id="rId7"/>
    <p:sldId id="295" r:id="rId8"/>
    <p:sldId id="260" r:id="rId9"/>
    <p:sldId id="281" r:id="rId10"/>
    <p:sldId id="298" r:id="rId11"/>
    <p:sldId id="263" r:id="rId12"/>
    <p:sldId id="262" r:id="rId13"/>
    <p:sldId id="280" r:id="rId14"/>
    <p:sldId id="265" r:id="rId15"/>
    <p:sldId id="266" r:id="rId16"/>
    <p:sldId id="267" r:id="rId17"/>
    <p:sldId id="282" r:id="rId18"/>
    <p:sldId id="283" r:id="rId19"/>
    <p:sldId id="289" r:id="rId20"/>
    <p:sldId id="296" r:id="rId21"/>
    <p:sldId id="297" r:id="rId22"/>
    <p:sldId id="284" r:id="rId23"/>
    <p:sldId id="290" r:id="rId24"/>
    <p:sldId id="287" r:id="rId25"/>
    <p:sldId id="299"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frameSlides="1"/>
  <p:clrMru>
    <a:srgbClr val="FFD7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772" autoAdjust="0"/>
    <p:restoredTop sz="98524" autoAdjust="0"/>
  </p:normalViewPr>
  <p:slideViewPr>
    <p:cSldViewPr snapToGrid="0" snapToObjects="1">
      <p:cViewPr varScale="1">
        <p:scale>
          <a:sx n="78" d="100"/>
          <a:sy n="78" d="100"/>
        </p:scale>
        <p:origin x="-104" y="-5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F3FC4D2-1F77-7642-A060-C63463C9C9CD}" type="datetimeFigureOut">
              <a:rPr lang="en-US" smtClean="0"/>
              <a:t>2/8/16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4BA167B-8E84-DF4C-8830-53E2D90EEF1E}" type="slidenum">
              <a:rPr lang="en-US" smtClean="0"/>
              <a:t>‹#›</a:t>
            </a:fld>
            <a:endParaRPr lang="en-US"/>
          </a:p>
        </p:txBody>
      </p:sp>
    </p:spTree>
    <p:extLst>
      <p:ext uri="{BB962C8B-B14F-4D97-AF65-F5344CB8AC3E}">
        <p14:creationId xmlns:p14="http://schemas.microsoft.com/office/powerpoint/2010/main" val="9318953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01612F-BB23-9144-A35B-385E79C98D52}" type="datetimeFigureOut">
              <a:rPr lang="en-US" smtClean="0"/>
              <a:t>2/8/16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9A2C2F-3FE0-304B-9477-97832FB59821}" type="slidenum">
              <a:rPr lang="en-US" smtClean="0"/>
              <a:t>‹#›</a:t>
            </a:fld>
            <a:endParaRPr lang="en-US"/>
          </a:p>
        </p:txBody>
      </p:sp>
    </p:spTree>
    <p:extLst>
      <p:ext uri="{BB962C8B-B14F-4D97-AF65-F5344CB8AC3E}">
        <p14:creationId xmlns:p14="http://schemas.microsoft.com/office/powerpoint/2010/main" val="392608241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97018F8-19A4-2042-B07C-274D3359F840}" type="datetimeFigureOut">
              <a:rPr lang="en-US" smtClean="0"/>
              <a:pPr/>
              <a:t>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A6A71-D18E-554A-AF75-C3E524DC1240}" type="slidenum">
              <a:rPr lang="en-US" smtClean="0"/>
              <a:pPr/>
              <a:t>‹#›</a:t>
            </a:fld>
            <a:endParaRPr lang="en-US"/>
          </a:p>
        </p:txBody>
      </p:sp>
    </p:spTree>
    <p:extLst>
      <p:ext uri="{BB962C8B-B14F-4D97-AF65-F5344CB8AC3E}">
        <p14:creationId xmlns:p14="http://schemas.microsoft.com/office/powerpoint/2010/main" val="2628848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7018F8-19A4-2042-B07C-274D3359F840}" type="datetimeFigureOut">
              <a:rPr lang="en-US" smtClean="0"/>
              <a:pPr/>
              <a:t>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A6A71-D18E-554A-AF75-C3E524DC1240}" type="slidenum">
              <a:rPr lang="en-US" smtClean="0"/>
              <a:pPr/>
              <a:t>‹#›</a:t>
            </a:fld>
            <a:endParaRPr lang="en-US"/>
          </a:p>
        </p:txBody>
      </p:sp>
    </p:spTree>
    <p:extLst>
      <p:ext uri="{BB962C8B-B14F-4D97-AF65-F5344CB8AC3E}">
        <p14:creationId xmlns:p14="http://schemas.microsoft.com/office/powerpoint/2010/main" val="587148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7018F8-19A4-2042-B07C-274D3359F840}" type="datetimeFigureOut">
              <a:rPr lang="en-US" smtClean="0"/>
              <a:pPr/>
              <a:t>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A6A71-D18E-554A-AF75-C3E524DC1240}" type="slidenum">
              <a:rPr lang="en-US" smtClean="0"/>
              <a:pPr/>
              <a:t>‹#›</a:t>
            </a:fld>
            <a:endParaRPr lang="en-US"/>
          </a:p>
        </p:txBody>
      </p:sp>
    </p:spTree>
    <p:extLst>
      <p:ext uri="{BB962C8B-B14F-4D97-AF65-F5344CB8AC3E}">
        <p14:creationId xmlns:p14="http://schemas.microsoft.com/office/powerpoint/2010/main" val="3160619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7018F8-19A4-2042-B07C-274D3359F840}" type="datetimeFigureOut">
              <a:rPr lang="en-US" smtClean="0"/>
              <a:pPr/>
              <a:t>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A6A71-D18E-554A-AF75-C3E524DC1240}" type="slidenum">
              <a:rPr lang="en-US" smtClean="0"/>
              <a:pPr/>
              <a:t>‹#›</a:t>
            </a:fld>
            <a:endParaRPr lang="en-US"/>
          </a:p>
        </p:txBody>
      </p:sp>
    </p:spTree>
    <p:extLst>
      <p:ext uri="{BB962C8B-B14F-4D97-AF65-F5344CB8AC3E}">
        <p14:creationId xmlns:p14="http://schemas.microsoft.com/office/powerpoint/2010/main" val="2251517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7018F8-19A4-2042-B07C-274D3359F840}" type="datetimeFigureOut">
              <a:rPr lang="en-US" smtClean="0"/>
              <a:pPr/>
              <a:t>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A6A71-D18E-554A-AF75-C3E524DC1240}" type="slidenum">
              <a:rPr lang="en-US" smtClean="0"/>
              <a:pPr/>
              <a:t>‹#›</a:t>
            </a:fld>
            <a:endParaRPr lang="en-US"/>
          </a:p>
        </p:txBody>
      </p:sp>
    </p:spTree>
    <p:extLst>
      <p:ext uri="{BB962C8B-B14F-4D97-AF65-F5344CB8AC3E}">
        <p14:creationId xmlns:p14="http://schemas.microsoft.com/office/powerpoint/2010/main" val="3429771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97018F8-19A4-2042-B07C-274D3359F840}" type="datetimeFigureOut">
              <a:rPr lang="en-US" smtClean="0"/>
              <a:pPr/>
              <a:t>2/8/16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1A6A71-D18E-554A-AF75-C3E524DC1240}" type="slidenum">
              <a:rPr lang="en-US" smtClean="0"/>
              <a:pPr/>
              <a:t>‹#›</a:t>
            </a:fld>
            <a:endParaRPr lang="en-US"/>
          </a:p>
        </p:txBody>
      </p:sp>
    </p:spTree>
    <p:extLst>
      <p:ext uri="{BB962C8B-B14F-4D97-AF65-F5344CB8AC3E}">
        <p14:creationId xmlns:p14="http://schemas.microsoft.com/office/powerpoint/2010/main" val="1773313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97018F8-19A4-2042-B07C-274D3359F840}" type="datetimeFigureOut">
              <a:rPr lang="en-US" smtClean="0"/>
              <a:pPr/>
              <a:t>2/8/16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1A6A71-D18E-554A-AF75-C3E524DC1240}" type="slidenum">
              <a:rPr lang="en-US" smtClean="0"/>
              <a:pPr/>
              <a:t>‹#›</a:t>
            </a:fld>
            <a:endParaRPr lang="en-US"/>
          </a:p>
        </p:txBody>
      </p:sp>
    </p:spTree>
    <p:extLst>
      <p:ext uri="{BB962C8B-B14F-4D97-AF65-F5344CB8AC3E}">
        <p14:creationId xmlns:p14="http://schemas.microsoft.com/office/powerpoint/2010/main" val="3357616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97018F8-19A4-2042-B07C-274D3359F840}" type="datetimeFigureOut">
              <a:rPr lang="en-US" smtClean="0"/>
              <a:pPr/>
              <a:t>2/8/16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1A6A71-D18E-554A-AF75-C3E524DC1240}" type="slidenum">
              <a:rPr lang="en-US" smtClean="0"/>
              <a:pPr/>
              <a:t>‹#›</a:t>
            </a:fld>
            <a:endParaRPr lang="en-US"/>
          </a:p>
        </p:txBody>
      </p:sp>
    </p:spTree>
    <p:extLst>
      <p:ext uri="{BB962C8B-B14F-4D97-AF65-F5344CB8AC3E}">
        <p14:creationId xmlns:p14="http://schemas.microsoft.com/office/powerpoint/2010/main" val="678659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018F8-19A4-2042-B07C-274D3359F840}" type="datetimeFigureOut">
              <a:rPr lang="en-US" smtClean="0"/>
              <a:pPr/>
              <a:t>2/8/16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1A6A71-D18E-554A-AF75-C3E524DC1240}" type="slidenum">
              <a:rPr lang="en-US" smtClean="0"/>
              <a:pPr/>
              <a:t>‹#›</a:t>
            </a:fld>
            <a:endParaRPr lang="en-US"/>
          </a:p>
        </p:txBody>
      </p:sp>
    </p:spTree>
    <p:extLst>
      <p:ext uri="{BB962C8B-B14F-4D97-AF65-F5344CB8AC3E}">
        <p14:creationId xmlns:p14="http://schemas.microsoft.com/office/powerpoint/2010/main" val="3658832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7018F8-19A4-2042-B07C-274D3359F840}" type="datetimeFigureOut">
              <a:rPr lang="en-US" smtClean="0"/>
              <a:pPr/>
              <a:t>2/8/16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1A6A71-D18E-554A-AF75-C3E524DC1240}" type="slidenum">
              <a:rPr lang="en-US" smtClean="0"/>
              <a:pPr/>
              <a:t>‹#›</a:t>
            </a:fld>
            <a:endParaRPr lang="en-US"/>
          </a:p>
        </p:txBody>
      </p:sp>
    </p:spTree>
    <p:extLst>
      <p:ext uri="{BB962C8B-B14F-4D97-AF65-F5344CB8AC3E}">
        <p14:creationId xmlns:p14="http://schemas.microsoft.com/office/powerpoint/2010/main" val="757549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7018F8-19A4-2042-B07C-274D3359F840}" type="datetimeFigureOut">
              <a:rPr lang="en-US" smtClean="0"/>
              <a:pPr/>
              <a:t>2/8/16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1A6A71-D18E-554A-AF75-C3E524DC1240}" type="slidenum">
              <a:rPr lang="en-US" smtClean="0"/>
              <a:pPr/>
              <a:t>‹#›</a:t>
            </a:fld>
            <a:endParaRPr lang="en-US"/>
          </a:p>
        </p:txBody>
      </p:sp>
    </p:spTree>
    <p:extLst>
      <p:ext uri="{BB962C8B-B14F-4D97-AF65-F5344CB8AC3E}">
        <p14:creationId xmlns:p14="http://schemas.microsoft.com/office/powerpoint/2010/main" val="325354825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018F8-19A4-2042-B07C-274D3359F840}" type="datetimeFigureOut">
              <a:rPr lang="en-US" smtClean="0"/>
              <a:pPr/>
              <a:t>2/8/16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1A6A71-D18E-554A-AF75-C3E524DC1240}" type="slidenum">
              <a:rPr lang="en-US" smtClean="0"/>
              <a:pPr/>
              <a:t>‹#›</a:t>
            </a:fld>
            <a:endParaRPr lang="en-US"/>
          </a:p>
        </p:txBody>
      </p:sp>
    </p:spTree>
    <p:extLst>
      <p:ext uri="{BB962C8B-B14F-4D97-AF65-F5344CB8AC3E}">
        <p14:creationId xmlns:p14="http://schemas.microsoft.com/office/powerpoint/2010/main" val="37921208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en-US" dirty="0" smtClean="0"/>
              <a:t>From Research </a:t>
            </a:r>
            <a:r>
              <a:rPr lang="en-US" dirty="0"/>
              <a:t>t</a:t>
            </a:r>
            <a:r>
              <a:rPr lang="en-US" dirty="0" smtClean="0"/>
              <a:t>o Essay</a:t>
            </a:r>
            <a:endParaRPr lang="en-US" dirty="0"/>
          </a:p>
        </p:txBody>
      </p:sp>
      <p:sp>
        <p:nvSpPr>
          <p:cNvPr id="3" name="Subtitle 2"/>
          <p:cNvSpPr>
            <a:spLocks noGrp="1"/>
          </p:cNvSpPr>
          <p:nvPr>
            <p:ph type="subTitle" idx="1"/>
          </p:nvPr>
        </p:nvSpPr>
        <p:spPr>
          <a:xfrm>
            <a:off x="1371600" y="3886200"/>
            <a:ext cx="6400800" cy="867012"/>
          </a:xfrm>
        </p:spPr>
        <p:style>
          <a:lnRef idx="2">
            <a:schemeClr val="accent2">
              <a:shade val="50000"/>
            </a:schemeClr>
          </a:lnRef>
          <a:fillRef idx="1">
            <a:schemeClr val="accent2"/>
          </a:fillRef>
          <a:effectRef idx="0">
            <a:schemeClr val="accent2"/>
          </a:effectRef>
          <a:fontRef idx="minor">
            <a:schemeClr val="lt1"/>
          </a:fontRef>
        </p:style>
        <p:txBody>
          <a:bodyPr anchor="ctr"/>
          <a:lstStyle/>
          <a:p>
            <a:r>
              <a:rPr lang="en-US" dirty="0" smtClean="0">
                <a:solidFill>
                  <a:schemeClr val="tx1">
                    <a:lumMod val="75000"/>
                    <a:lumOff val="25000"/>
                  </a:schemeClr>
                </a:solidFill>
              </a:rPr>
              <a:t>now what?</a:t>
            </a:r>
            <a:endParaRPr lang="en-US" dirty="0">
              <a:solidFill>
                <a:schemeClr val="tx1">
                  <a:lumMod val="75000"/>
                  <a:lumOff val="25000"/>
                </a:schemeClr>
              </a:solidFill>
            </a:endParaRPr>
          </a:p>
        </p:txBody>
      </p:sp>
    </p:spTree>
    <p:extLst>
      <p:ext uri="{BB962C8B-B14F-4D97-AF65-F5344CB8AC3E}">
        <p14:creationId xmlns:p14="http://schemas.microsoft.com/office/powerpoint/2010/main" val="321558414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xplosion 2 3"/>
          <p:cNvSpPr/>
          <p:nvPr/>
        </p:nvSpPr>
        <p:spPr>
          <a:xfrm>
            <a:off x="0" y="1417638"/>
            <a:ext cx="8686800" cy="5440362"/>
          </a:xfrm>
          <a:prstGeom prst="irregularSeal2">
            <a:avLst/>
          </a:prstGeom>
          <a:gradFill flip="none" rotWithShape="1">
            <a:gsLst>
              <a:gs pos="0">
                <a:schemeClr val="accent2">
                  <a:tint val="100000"/>
                  <a:shade val="100000"/>
                  <a:satMod val="130000"/>
                  <a:alpha val="76000"/>
                </a:schemeClr>
              </a:gs>
              <a:gs pos="100000">
                <a:schemeClr val="accent2">
                  <a:tint val="50000"/>
                  <a:shade val="100000"/>
                  <a:satMod val="350000"/>
                  <a:alpha val="76000"/>
                </a:schemeClr>
              </a:gs>
            </a:gsLst>
            <a:lin ang="16200000" scaled="0"/>
            <a:tileRect/>
          </a:gradFill>
          <a:ln>
            <a:no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dirty="0" smtClean="0"/>
              <a:t>Attention Getter/Hook</a:t>
            </a:r>
            <a:endParaRPr lang="en-US" dirty="0"/>
          </a:p>
        </p:txBody>
      </p:sp>
      <p:sp>
        <p:nvSpPr>
          <p:cNvPr id="3" name="Content Placeholder 2"/>
          <p:cNvSpPr>
            <a:spLocks noGrp="1"/>
          </p:cNvSpPr>
          <p:nvPr>
            <p:ph idx="1"/>
          </p:nvPr>
        </p:nvSpPr>
        <p:spPr>
          <a:xfrm>
            <a:off x="457200" y="1600200"/>
            <a:ext cx="8686800" cy="5023403"/>
          </a:xfrm>
        </p:spPr>
        <p:txBody>
          <a:bodyPr>
            <a:normAutofit lnSpcReduction="10000"/>
          </a:bodyPr>
          <a:lstStyle/>
          <a:p>
            <a:r>
              <a:rPr lang="en-US" dirty="0" smtClean="0"/>
              <a:t>This is where you make sure your audience is paying attention and excited to read!</a:t>
            </a:r>
          </a:p>
          <a:p>
            <a:endParaRPr lang="en-US" dirty="0"/>
          </a:p>
          <a:p>
            <a:r>
              <a:rPr lang="en-US" dirty="0" smtClean="0"/>
              <a:t>Think about your audience, come up with something that will work for them.</a:t>
            </a:r>
          </a:p>
          <a:p>
            <a:endParaRPr lang="en-US" dirty="0"/>
          </a:p>
          <a:p>
            <a:r>
              <a:rPr lang="en-US" dirty="0" smtClean="0"/>
              <a:t>You may use: a quote, stat, bold statement, something else you think makes sense</a:t>
            </a:r>
            <a:endParaRPr lang="en-US" dirty="0"/>
          </a:p>
        </p:txBody>
      </p:sp>
    </p:spTree>
    <p:extLst>
      <p:ext uri="{BB962C8B-B14F-4D97-AF65-F5344CB8AC3E}">
        <p14:creationId xmlns:p14="http://schemas.microsoft.com/office/powerpoint/2010/main" val="43437325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7066"/>
            <a:ext cx="8229600" cy="1143000"/>
          </a:xfrm>
        </p:spPr>
        <p:style>
          <a:lnRef idx="0">
            <a:schemeClr val="accent3"/>
          </a:lnRef>
          <a:fillRef idx="3">
            <a:schemeClr val="accent3"/>
          </a:fillRef>
          <a:effectRef idx="3">
            <a:schemeClr val="accent3"/>
          </a:effectRef>
          <a:fontRef idx="minor">
            <a:schemeClr val="lt1"/>
          </a:fontRef>
        </p:style>
        <p:txBody>
          <a:bodyPr/>
          <a:lstStyle/>
          <a:p>
            <a:r>
              <a:rPr lang="en-US" dirty="0" smtClean="0"/>
              <a:t>Quotes</a:t>
            </a:r>
            <a:endParaRPr lang="en-US" dirty="0"/>
          </a:p>
        </p:txBody>
      </p:sp>
      <p:sp>
        <p:nvSpPr>
          <p:cNvPr id="3" name="Content Placeholder 2"/>
          <p:cNvSpPr>
            <a:spLocks noGrp="1"/>
          </p:cNvSpPr>
          <p:nvPr>
            <p:ph idx="1"/>
          </p:nvPr>
        </p:nvSpPr>
        <p:spPr>
          <a:xfrm>
            <a:off x="250125" y="1250066"/>
            <a:ext cx="8696661" cy="5416952"/>
          </a:xfrm>
        </p:spPr>
        <p:txBody>
          <a:bodyPr>
            <a:normAutofit fontScale="92500" lnSpcReduction="10000"/>
          </a:bodyPr>
          <a:lstStyle/>
          <a:p>
            <a:r>
              <a:rPr lang="en-US" dirty="0" smtClean="0"/>
              <a:t>Know your audience!  </a:t>
            </a:r>
          </a:p>
          <a:p>
            <a:r>
              <a:rPr lang="en-US" dirty="0" smtClean="0"/>
              <a:t>Use a quote that gets the reader’s attention because of what it says AND because of who said it.</a:t>
            </a:r>
          </a:p>
          <a:p>
            <a:endParaRPr lang="en-US" dirty="0" smtClean="0"/>
          </a:p>
          <a:p>
            <a:r>
              <a:rPr lang="en-US" sz="3000" i="1" dirty="0" smtClean="0"/>
              <a:t>“If </a:t>
            </a:r>
            <a:r>
              <a:rPr lang="en-US" sz="3000" i="1" dirty="0"/>
              <a:t>there’s any message to my work, it is ultimately that it’s OK to be different, that it’s good to be different, that we should question ourselves before we pass judgment on someone who looks different, behaves different, talks different, is a different color.” - </a:t>
            </a:r>
            <a:r>
              <a:rPr lang="en-US" sz="3000" b="1" i="1" dirty="0"/>
              <a:t>Johnny Depp</a:t>
            </a:r>
            <a:endParaRPr lang="en-US" sz="3000" i="1" dirty="0"/>
          </a:p>
        </p:txBody>
      </p:sp>
      <p:pic>
        <p:nvPicPr>
          <p:cNvPr id="4" name="Picture 3"/>
          <p:cNvPicPr>
            <a:picLocks noChangeAspect="1"/>
          </p:cNvPicPr>
          <p:nvPr/>
        </p:nvPicPr>
        <p:blipFill>
          <a:blip r:embed="rId2">
            <a:alphaModFix amt="33000"/>
          </a:blip>
          <a:stretch>
            <a:fillRect/>
          </a:stretch>
        </p:blipFill>
        <p:spPr>
          <a:xfrm>
            <a:off x="5598234" y="2648757"/>
            <a:ext cx="3348551" cy="4018261"/>
          </a:xfrm>
          <a:prstGeom prst="rect">
            <a:avLst/>
          </a:prstGeom>
        </p:spPr>
      </p:pic>
    </p:spTree>
    <p:extLst>
      <p:ext uri="{BB962C8B-B14F-4D97-AF65-F5344CB8AC3E}">
        <p14:creationId xmlns:p14="http://schemas.microsoft.com/office/powerpoint/2010/main" val="20686759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3"/>
          </a:lnRef>
          <a:fillRef idx="3">
            <a:schemeClr val="accent3"/>
          </a:fillRef>
          <a:effectRef idx="3">
            <a:schemeClr val="accent3"/>
          </a:effectRef>
          <a:fontRef idx="minor">
            <a:schemeClr val="lt1"/>
          </a:fontRef>
        </p:style>
        <p:txBody>
          <a:bodyPr/>
          <a:lstStyle/>
          <a:p>
            <a:r>
              <a:rPr lang="en-US" dirty="0" smtClean="0"/>
              <a:t>Statistics</a:t>
            </a:r>
            <a:endParaRPr lang="en-US" dirty="0"/>
          </a:p>
        </p:txBody>
      </p:sp>
      <p:sp>
        <p:nvSpPr>
          <p:cNvPr id="3" name="Content Placeholder 2"/>
          <p:cNvSpPr>
            <a:spLocks noGrp="1"/>
          </p:cNvSpPr>
          <p:nvPr>
            <p:ph idx="1"/>
          </p:nvPr>
        </p:nvSpPr>
        <p:spPr>
          <a:xfrm>
            <a:off x="457200" y="1600201"/>
            <a:ext cx="8229600" cy="4403857"/>
          </a:xfrm>
        </p:spPr>
        <p:txBody>
          <a:bodyPr>
            <a:normAutofit/>
          </a:bodyPr>
          <a:lstStyle/>
          <a:p>
            <a:r>
              <a:rPr lang="en-US" i="1" dirty="0" smtClean="0"/>
              <a:t>“42 </a:t>
            </a:r>
            <a:r>
              <a:rPr lang="en-US" i="1" dirty="0"/>
              <a:t>percent </a:t>
            </a:r>
            <a:r>
              <a:rPr lang="en-US" i="1" dirty="0" smtClean="0"/>
              <a:t>(of adults surveyed) said </a:t>
            </a:r>
            <a:r>
              <a:rPr lang="en-US" i="1" dirty="0"/>
              <a:t>they used their mobile phones to help combat </a:t>
            </a:r>
            <a:r>
              <a:rPr lang="en-US" i="1" dirty="0" smtClean="0"/>
              <a:t>boredom”</a:t>
            </a:r>
          </a:p>
          <a:p>
            <a:endParaRPr lang="en-US" dirty="0"/>
          </a:p>
          <a:p>
            <a:r>
              <a:rPr lang="en-US" dirty="0" smtClean="0"/>
              <a:t>Stats can shock the audience because they may be reading something they hadn’t known or hadn’t thought about</a:t>
            </a:r>
            <a:endParaRPr lang="en-US" dirty="0"/>
          </a:p>
        </p:txBody>
      </p:sp>
      <p:pic>
        <p:nvPicPr>
          <p:cNvPr id="5" name="Picture 4"/>
          <p:cNvPicPr>
            <a:picLocks noChangeAspect="1"/>
          </p:cNvPicPr>
          <p:nvPr/>
        </p:nvPicPr>
        <p:blipFill>
          <a:blip r:embed="rId2">
            <a:alphaModFix amt="35000"/>
          </a:blip>
          <a:stretch>
            <a:fillRect/>
          </a:stretch>
        </p:blipFill>
        <p:spPr>
          <a:xfrm>
            <a:off x="4329090" y="2335190"/>
            <a:ext cx="4522810" cy="4522810"/>
          </a:xfrm>
          <a:prstGeom prst="rect">
            <a:avLst/>
          </a:prstGeom>
        </p:spPr>
      </p:pic>
    </p:spTree>
    <p:extLst>
      <p:ext uri="{BB962C8B-B14F-4D97-AF65-F5344CB8AC3E}">
        <p14:creationId xmlns:p14="http://schemas.microsoft.com/office/powerpoint/2010/main" val="402539306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3"/>
          </a:lnRef>
          <a:fillRef idx="3">
            <a:schemeClr val="accent3"/>
          </a:fillRef>
          <a:effectRef idx="3">
            <a:schemeClr val="accent3"/>
          </a:effectRef>
          <a:fontRef idx="minor">
            <a:schemeClr val="lt1"/>
          </a:fontRef>
        </p:style>
        <p:txBody>
          <a:bodyPr/>
          <a:lstStyle/>
          <a:p>
            <a:r>
              <a:rPr lang="en-US" dirty="0" smtClean="0"/>
              <a:t>Bold Statement</a:t>
            </a:r>
            <a:endParaRPr lang="en-US" dirty="0"/>
          </a:p>
        </p:txBody>
      </p:sp>
      <p:sp>
        <p:nvSpPr>
          <p:cNvPr id="3" name="Content Placeholder 2"/>
          <p:cNvSpPr>
            <a:spLocks noGrp="1"/>
          </p:cNvSpPr>
          <p:nvPr>
            <p:ph idx="1"/>
          </p:nvPr>
        </p:nvSpPr>
        <p:spPr>
          <a:xfrm>
            <a:off x="457200" y="1409171"/>
            <a:ext cx="8229600" cy="2633133"/>
          </a:xfrm>
        </p:spPr>
        <p:txBody>
          <a:bodyPr/>
          <a:lstStyle/>
          <a:p>
            <a:r>
              <a:rPr lang="en-US" dirty="0"/>
              <a:t>L</a:t>
            </a:r>
            <a:r>
              <a:rPr lang="en-US" dirty="0" smtClean="0"/>
              <a:t>ike a hit to the head, this will make the audience say “Whoa!”</a:t>
            </a:r>
          </a:p>
          <a:p>
            <a:r>
              <a:rPr lang="en-US" dirty="0" smtClean="0"/>
              <a:t>This will create curiosity and draw attention</a:t>
            </a:r>
            <a:endParaRPr lang="en-US" dirty="0"/>
          </a:p>
        </p:txBody>
      </p:sp>
      <p:sp>
        <p:nvSpPr>
          <p:cNvPr id="4" name="Rectangle 3"/>
          <p:cNvSpPr/>
          <p:nvPr/>
        </p:nvSpPr>
        <p:spPr>
          <a:xfrm>
            <a:off x="203200" y="3894177"/>
            <a:ext cx="7480300" cy="2554545"/>
          </a:xfrm>
          <a:prstGeom prst="rect">
            <a:avLst/>
          </a:prstGeom>
        </p:spPr>
        <p:txBody>
          <a:bodyPr wrap="square">
            <a:spAutoFit/>
          </a:bodyPr>
          <a:lstStyle/>
          <a:p>
            <a:r>
              <a:rPr lang="en-US" sz="3200" i="1" dirty="0" smtClean="0"/>
              <a:t>You </a:t>
            </a:r>
            <a:r>
              <a:rPr lang="en-US" sz="3200" i="1" dirty="0"/>
              <a:t>may be dead tomorrow. That is the consensus of the American Lung Association, who yesterday launched a new public awareness campaign to stop smoking.</a:t>
            </a:r>
          </a:p>
        </p:txBody>
      </p:sp>
      <p:pic>
        <p:nvPicPr>
          <p:cNvPr id="5" name="Picture 4"/>
          <p:cNvPicPr>
            <a:picLocks noChangeAspect="1"/>
          </p:cNvPicPr>
          <p:nvPr/>
        </p:nvPicPr>
        <p:blipFill>
          <a:blip r:embed="rId2">
            <a:alphaModFix amt="47000"/>
          </a:blip>
          <a:stretch>
            <a:fillRect/>
          </a:stretch>
        </p:blipFill>
        <p:spPr>
          <a:xfrm>
            <a:off x="2950633" y="3518004"/>
            <a:ext cx="6193367" cy="3298641"/>
          </a:xfrm>
          <a:prstGeom prst="rect">
            <a:avLst/>
          </a:prstGeom>
        </p:spPr>
      </p:pic>
    </p:spTree>
    <p:extLst>
      <p:ext uri="{BB962C8B-B14F-4D97-AF65-F5344CB8AC3E}">
        <p14:creationId xmlns:p14="http://schemas.microsoft.com/office/powerpoint/2010/main" val="429477297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accel="50000" decel="5000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accel="50000" decel="5000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dirty="0" smtClean="0"/>
              <a:t>Background Info</a:t>
            </a:r>
            <a:endParaRPr lang="en-US" dirty="0"/>
          </a:p>
        </p:txBody>
      </p:sp>
      <p:sp>
        <p:nvSpPr>
          <p:cNvPr id="3" name="Content Placeholder 2"/>
          <p:cNvSpPr>
            <a:spLocks noGrp="1"/>
          </p:cNvSpPr>
          <p:nvPr>
            <p:ph idx="1"/>
          </p:nvPr>
        </p:nvSpPr>
        <p:spPr/>
        <p:txBody>
          <a:bodyPr>
            <a:normAutofit lnSpcReduction="10000"/>
          </a:bodyPr>
          <a:lstStyle/>
          <a:p>
            <a:r>
              <a:rPr lang="en-US" dirty="0" smtClean="0"/>
              <a:t>This part is where the reader gets a bit of background information and gets better prepared to hear your argument</a:t>
            </a:r>
          </a:p>
          <a:p>
            <a:pPr lvl="1"/>
            <a:r>
              <a:rPr lang="en-US" i="1" dirty="0" smtClean="0"/>
              <a:t>ex</a:t>
            </a:r>
            <a:r>
              <a:rPr lang="en-US" i="1" u="sng" dirty="0" smtClean="0"/>
              <a:t>: Schools began as places that only those who were focused and passionate could attend</a:t>
            </a:r>
            <a:r>
              <a:rPr lang="en-US" i="1" dirty="0" smtClean="0"/>
              <a:t>.  Now, school is mandatory even for those who are not focused.  Something as simple as a uniform could help students learn.</a:t>
            </a:r>
          </a:p>
        </p:txBody>
      </p:sp>
    </p:spTree>
    <p:extLst>
      <p:ext uri="{BB962C8B-B14F-4D97-AF65-F5344CB8AC3E}">
        <p14:creationId xmlns:p14="http://schemas.microsoft.com/office/powerpoint/2010/main" val="217203828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dirty="0" smtClean="0">
                <a:solidFill>
                  <a:schemeClr val="tx1"/>
                </a:solidFill>
              </a:rPr>
              <a:t>Thesis</a:t>
            </a:r>
            <a:endParaRPr lang="en-US" dirty="0">
              <a:solidFill>
                <a:schemeClr val="tx1"/>
              </a:solidFill>
            </a:endParaRPr>
          </a:p>
        </p:txBody>
      </p:sp>
      <p:sp>
        <p:nvSpPr>
          <p:cNvPr id="3" name="Content Placeholder 2"/>
          <p:cNvSpPr>
            <a:spLocks noGrp="1"/>
          </p:cNvSpPr>
          <p:nvPr>
            <p:ph idx="1"/>
          </p:nvPr>
        </p:nvSpPr>
        <p:spPr/>
        <p:txBody>
          <a:bodyPr>
            <a:normAutofit lnSpcReduction="10000"/>
          </a:bodyPr>
          <a:lstStyle/>
          <a:p>
            <a:r>
              <a:rPr lang="en-US" dirty="0" smtClean="0"/>
              <a:t>The last sentence in your intro paragraph should be your thesis statement</a:t>
            </a:r>
          </a:p>
          <a:p>
            <a:r>
              <a:rPr lang="en-US" dirty="0" smtClean="0"/>
              <a:t>This will set your audience up for the rest of the essay</a:t>
            </a:r>
          </a:p>
          <a:p>
            <a:endParaRPr lang="en-US" dirty="0" smtClean="0"/>
          </a:p>
          <a:p>
            <a:r>
              <a:rPr lang="en-US" sz="4300" dirty="0" smtClean="0"/>
              <a:t>This is your Opinion Statement + your 3 reasons</a:t>
            </a:r>
          </a:p>
          <a:p>
            <a:pPr marL="0" indent="0">
              <a:buNone/>
            </a:pPr>
            <a:endParaRPr lang="en-US" dirty="0" smtClean="0"/>
          </a:p>
        </p:txBody>
      </p:sp>
    </p:spTree>
    <p:extLst>
      <p:ext uri="{BB962C8B-B14F-4D97-AF65-F5344CB8AC3E}">
        <p14:creationId xmlns:p14="http://schemas.microsoft.com/office/powerpoint/2010/main" val="393936279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dirty="0" smtClean="0">
                <a:solidFill>
                  <a:srgbClr val="000000"/>
                </a:solidFill>
              </a:rPr>
              <a:t>Thesis</a:t>
            </a:r>
            <a:endParaRPr lang="en-US" dirty="0">
              <a:solidFill>
                <a:srgbClr val="000000"/>
              </a:solidFill>
            </a:endParaRPr>
          </a:p>
        </p:txBody>
      </p:sp>
      <p:sp>
        <p:nvSpPr>
          <p:cNvPr id="3" name="Content Placeholder 2"/>
          <p:cNvSpPr>
            <a:spLocks noGrp="1"/>
          </p:cNvSpPr>
          <p:nvPr>
            <p:ph idx="1"/>
          </p:nvPr>
        </p:nvSpPr>
        <p:spPr>
          <a:xfrm>
            <a:off x="457200" y="1600200"/>
            <a:ext cx="8229600" cy="5257800"/>
          </a:xfrm>
        </p:spPr>
        <p:txBody>
          <a:bodyPr>
            <a:normAutofit fontScale="92500"/>
          </a:bodyPr>
          <a:lstStyle/>
          <a:p>
            <a:pPr marL="0" indent="0">
              <a:buNone/>
            </a:pPr>
            <a:r>
              <a:rPr lang="en-US" b="1" dirty="0" smtClean="0"/>
              <a:t>Thesis = Opinion </a:t>
            </a:r>
            <a:r>
              <a:rPr lang="en-US" b="1" dirty="0"/>
              <a:t>Statement + </a:t>
            </a:r>
            <a:r>
              <a:rPr lang="en-US" b="1" dirty="0" smtClean="0"/>
              <a:t>reasons why</a:t>
            </a:r>
          </a:p>
          <a:p>
            <a:endParaRPr lang="en-US" dirty="0" smtClean="0"/>
          </a:p>
          <a:p>
            <a:r>
              <a:rPr lang="en-US" dirty="0" smtClean="0"/>
              <a:t>Write your thesis statement on the yellow sheet, </a:t>
            </a:r>
            <a:r>
              <a:rPr lang="en-US" u="sng" dirty="0" smtClean="0"/>
              <a:t>show me when you are done</a:t>
            </a:r>
          </a:p>
          <a:p>
            <a:pPr lvl="1"/>
            <a:r>
              <a:rPr lang="en-US" dirty="0" smtClean="0"/>
              <a:t>if you get it done in class, I can give you feedback!</a:t>
            </a:r>
          </a:p>
          <a:p>
            <a:pPr lvl="1"/>
            <a:endParaRPr lang="en-US" dirty="0" smtClean="0"/>
          </a:p>
          <a:p>
            <a:pPr lvl="1"/>
            <a:r>
              <a:rPr lang="en-US" i="1" dirty="0" smtClean="0"/>
              <a:t>ex: JMS should have uniforms so parents will have fewer responsibilities, there will be a more positive learning environment, and less crime.</a:t>
            </a:r>
            <a:endParaRPr lang="en-US" i="1" dirty="0"/>
          </a:p>
        </p:txBody>
      </p:sp>
    </p:spTree>
    <p:extLst>
      <p:ext uri="{BB962C8B-B14F-4D97-AF65-F5344CB8AC3E}">
        <p14:creationId xmlns:p14="http://schemas.microsoft.com/office/powerpoint/2010/main" val="274268084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en-US" dirty="0" smtClean="0"/>
              <a:t>Put it all together!</a:t>
            </a:r>
            <a:endParaRPr lang="en-US" dirty="0"/>
          </a:p>
        </p:txBody>
      </p:sp>
      <p:sp>
        <p:nvSpPr>
          <p:cNvPr id="3" name="Content Placeholder 2"/>
          <p:cNvSpPr>
            <a:spLocks noGrp="1"/>
          </p:cNvSpPr>
          <p:nvPr>
            <p:ph idx="1"/>
          </p:nvPr>
        </p:nvSpPr>
        <p:spPr>
          <a:xfrm>
            <a:off x="457200" y="1600200"/>
            <a:ext cx="8229600" cy="4980017"/>
          </a:xfrm>
        </p:spPr>
        <p:txBody>
          <a:bodyPr>
            <a:normAutofit lnSpcReduction="10000"/>
          </a:bodyPr>
          <a:lstStyle/>
          <a:p>
            <a:pPr>
              <a:buFont typeface="Wingdings" charset="2"/>
              <a:buChar char="ü"/>
            </a:pPr>
            <a:r>
              <a:rPr lang="en-US" sz="4000" dirty="0" smtClean="0"/>
              <a:t>Attention Getter </a:t>
            </a:r>
            <a:r>
              <a:rPr lang="en-US" sz="2400" dirty="0" smtClean="0"/>
              <a:t>(1-2 sentences)</a:t>
            </a:r>
          </a:p>
          <a:p>
            <a:pPr>
              <a:buFont typeface="Wingdings" charset="2"/>
              <a:buChar char="ü"/>
            </a:pPr>
            <a:r>
              <a:rPr lang="en-US" sz="4000" dirty="0" smtClean="0"/>
              <a:t>Background </a:t>
            </a:r>
            <a:r>
              <a:rPr lang="en-US" sz="2400" dirty="0"/>
              <a:t>(1</a:t>
            </a:r>
            <a:r>
              <a:rPr lang="en-US" sz="2400" dirty="0" smtClean="0"/>
              <a:t>-3 </a:t>
            </a:r>
            <a:r>
              <a:rPr lang="en-US" sz="2400" dirty="0"/>
              <a:t>sentences</a:t>
            </a:r>
            <a:r>
              <a:rPr lang="en-US" sz="2400" dirty="0" smtClean="0"/>
              <a:t>)</a:t>
            </a:r>
          </a:p>
          <a:p>
            <a:pPr>
              <a:buFont typeface="Wingdings" charset="2"/>
              <a:buChar char="ü"/>
            </a:pPr>
            <a:r>
              <a:rPr lang="en-US" sz="4000" dirty="0"/>
              <a:t>Thesis </a:t>
            </a:r>
            <a:r>
              <a:rPr lang="en-US" sz="2400" dirty="0"/>
              <a:t>(</a:t>
            </a:r>
            <a:r>
              <a:rPr lang="en-US" sz="2400" dirty="0" smtClean="0"/>
              <a:t>1sentence)</a:t>
            </a:r>
            <a:endParaRPr lang="en-US" sz="2400" dirty="0"/>
          </a:p>
          <a:p>
            <a:endParaRPr lang="en-US" sz="4000" dirty="0" smtClean="0"/>
          </a:p>
          <a:p>
            <a:pPr marL="0" indent="0">
              <a:buNone/>
            </a:pPr>
            <a:r>
              <a:rPr lang="en-US" sz="3600" b="1" dirty="0" smtClean="0"/>
              <a:t>Intro is due 2/4</a:t>
            </a:r>
          </a:p>
          <a:p>
            <a:pPr marL="0" indent="0">
              <a:buNone/>
            </a:pPr>
            <a:endParaRPr lang="en-US" b="1" dirty="0"/>
          </a:p>
          <a:p>
            <a:r>
              <a:rPr lang="en-US" sz="2800" dirty="0" smtClean="0"/>
              <a:t>If you can do this now, Mrs. Johnson can check it to make sure it is wonderful </a:t>
            </a:r>
            <a:r>
              <a:rPr lang="en-US" sz="2800" dirty="0" smtClean="0">
                <a:sym typeface="Wingdings"/>
              </a:rPr>
              <a:t></a:t>
            </a:r>
            <a:endParaRPr lang="en-US" sz="2800" dirty="0" smtClean="0"/>
          </a:p>
          <a:p>
            <a:endParaRPr lang="en-US" dirty="0"/>
          </a:p>
          <a:p>
            <a:endParaRPr lang="en-US" dirty="0"/>
          </a:p>
        </p:txBody>
      </p:sp>
    </p:spTree>
    <p:extLst>
      <p:ext uri="{BB962C8B-B14F-4D97-AF65-F5344CB8AC3E}">
        <p14:creationId xmlns:p14="http://schemas.microsoft.com/office/powerpoint/2010/main" val="45836663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smtClean="0">
                <a:solidFill>
                  <a:srgbClr val="000000"/>
                </a:solidFill>
              </a:rPr>
              <a:t>Body Paragraphs</a:t>
            </a:r>
            <a:endParaRPr lang="en-US" dirty="0">
              <a:solidFill>
                <a:srgbClr val="000000"/>
              </a:solidFill>
            </a:endParaRPr>
          </a:p>
        </p:txBody>
      </p:sp>
      <p:sp>
        <p:nvSpPr>
          <p:cNvPr id="3" name="Content Placeholder 2"/>
          <p:cNvSpPr>
            <a:spLocks noGrp="1"/>
          </p:cNvSpPr>
          <p:nvPr>
            <p:ph idx="1"/>
          </p:nvPr>
        </p:nvSpPr>
        <p:spPr>
          <a:xfrm>
            <a:off x="457200" y="1600200"/>
            <a:ext cx="8229600" cy="4902424"/>
          </a:xfrm>
        </p:spPr>
        <p:txBody>
          <a:bodyPr>
            <a:normAutofit/>
          </a:bodyPr>
          <a:lstStyle/>
          <a:p>
            <a:r>
              <a:rPr lang="en-US" sz="3600" dirty="0" smtClean="0"/>
              <a:t>Each body paragraph should follow a pattern:</a:t>
            </a:r>
          </a:p>
          <a:p>
            <a:pPr lvl="1"/>
            <a:r>
              <a:rPr lang="en-US" sz="3200" dirty="0"/>
              <a:t>s</a:t>
            </a:r>
            <a:r>
              <a:rPr lang="en-US" sz="3200" dirty="0" smtClean="0"/>
              <a:t>trong topic sentence</a:t>
            </a:r>
          </a:p>
          <a:p>
            <a:pPr lvl="2"/>
            <a:r>
              <a:rPr lang="en-US" dirty="0" smtClean="0"/>
              <a:t>tells what the paragraph is about</a:t>
            </a:r>
          </a:p>
          <a:p>
            <a:pPr lvl="1"/>
            <a:r>
              <a:rPr lang="en-US" sz="3200" dirty="0" smtClean="0"/>
              <a:t>three pieces of evidence/facts</a:t>
            </a:r>
          </a:p>
          <a:p>
            <a:pPr lvl="2"/>
            <a:r>
              <a:rPr lang="en-US" dirty="0" smtClean="0"/>
              <a:t>the stuff you found while researching</a:t>
            </a:r>
          </a:p>
          <a:p>
            <a:pPr lvl="1"/>
            <a:r>
              <a:rPr lang="en-US" sz="3200" dirty="0" smtClean="0"/>
              <a:t>transition to the next paragraph</a:t>
            </a:r>
          </a:p>
          <a:p>
            <a:pPr lvl="2"/>
            <a:r>
              <a:rPr lang="en-US" dirty="0" smtClean="0"/>
              <a:t>a sentence that connects to the next paragraph</a:t>
            </a:r>
          </a:p>
          <a:p>
            <a:endParaRPr lang="en-US" sz="3600" dirty="0"/>
          </a:p>
          <a:p>
            <a:endParaRPr lang="en-US" sz="3600" dirty="0" smtClean="0"/>
          </a:p>
        </p:txBody>
      </p:sp>
    </p:spTree>
    <p:extLst>
      <p:ext uri="{BB962C8B-B14F-4D97-AF65-F5344CB8AC3E}">
        <p14:creationId xmlns:p14="http://schemas.microsoft.com/office/powerpoint/2010/main" val="410569208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accel="50000" decel="5000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accel="50000" decel="5000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accel="50000" decel="5000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accel="50000" decel="5000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accel="50000" decel="5000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accel="50000" decel="50000"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en-US" dirty="0" smtClean="0">
                <a:solidFill>
                  <a:srgbClr val="000000"/>
                </a:solidFill>
              </a:rPr>
              <a:t>Topic Sentence</a:t>
            </a:r>
            <a:endParaRPr lang="en-US" dirty="0">
              <a:solidFill>
                <a:srgbClr val="000000"/>
              </a:solidFill>
            </a:endParaRPr>
          </a:p>
        </p:txBody>
      </p:sp>
      <p:sp>
        <p:nvSpPr>
          <p:cNvPr id="3" name="Content Placeholder 2"/>
          <p:cNvSpPr>
            <a:spLocks noGrp="1"/>
          </p:cNvSpPr>
          <p:nvPr>
            <p:ph idx="1"/>
          </p:nvPr>
        </p:nvSpPr>
        <p:spPr>
          <a:xfrm>
            <a:off x="211684" y="1600200"/>
            <a:ext cx="8932316" cy="5023403"/>
          </a:xfrm>
        </p:spPr>
        <p:txBody>
          <a:bodyPr>
            <a:noAutofit/>
          </a:bodyPr>
          <a:lstStyle/>
          <a:p>
            <a:r>
              <a:rPr lang="en-US" dirty="0" smtClean="0"/>
              <a:t>Tells the audience what the paragraph is about.</a:t>
            </a:r>
          </a:p>
          <a:p>
            <a:pPr lvl="1"/>
            <a:r>
              <a:rPr lang="en-US" sz="2400" i="1" dirty="0" smtClean="0"/>
              <a:t>School </a:t>
            </a:r>
            <a:r>
              <a:rPr lang="en-US" sz="2400" i="1" dirty="0"/>
              <a:t>uniforms make parent’s lives easier with fewer responsibilities</a:t>
            </a:r>
            <a:r>
              <a:rPr lang="en-US" sz="2400" i="1" dirty="0" smtClean="0"/>
              <a:t>.</a:t>
            </a:r>
          </a:p>
          <a:p>
            <a:pPr lvl="1"/>
            <a:r>
              <a:rPr lang="en-US" sz="2400" i="1" dirty="0" smtClean="0"/>
              <a:t>Uniforms will create </a:t>
            </a:r>
            <a:r>
              <a:rPr lang="en-US" sz="2400" i="1" dirty="0"/>
              <a:t>a more positive learning </a:t>
            </a:r>
            <a:r>
              <a:rPr lang="en-US" sz="2400" i="1" dirty="0" smtClean="0"/>
              <a:t>environment.</a:t>
            </a:r>
          </a:p>
          <a:p>
            <a:pPr lvl="1"/>
            <a:r>
              <a:rPr lang="en-US" sz="2400" i="1" dirty="0" smtClean="0"/>
              <a:t>Crime in school will decrease if students wear uniforms.</a:t>
            </a:r>
          </a:p>
          <a:p>
            <a:pPr marL="0" indent="0">
              <a:buNone/>
            </a:pPr>
            <a:endParaRPr lang="en-US" sz="1200" dirty="0" smtClean="0"/>
          </a:p>
          <a:p>
            <a:pPr marL="0" indent="0">
              <a:buNone/>
            </a:pPr>
            <a:r>
              <a:rPr lang="en-US" sz="2800" dirty="0" smtClean="0"/>
              <a:t>Please write your topic sentences.  </a:t>
            </a:r>
            <a:endParaRPr lang="en-US" sz="2400" dirty="0"/>
          </a:p>
          <a:p>
            <a:pPr marL="0" indent="0">
              <a:buNone/>
            </a:pPr>
            <a:r>
              <a:rPr lang="en-US" sz="2400" dirty="0"/>
              <a:t>A</a:t>
            </a:r>
            <a:r>
              <a:rPr lang="en-US" sz="2400" dirty="0" smtClean="0"/>
              <a:t>gain, if you can do this now, Mrs. Johnson can check it to make sure it is wonderful </a:t>
            </a:r>
            <a:r>
              <a:rPr lang="en-US" sz="2400" dirty="0" smtClean="0">
                <a:sym typeface="Wingdings"/>
              </a:rPr>
              <a:t></a:t>
            </a:r>
            <a:endParaRPr lang="en-US" sz="2400" dirty="0" smtClean="0"/>
          </a:p>
          <a:p>
            <a:endParaRPr lang="en-US" sz="2800" dirty="0" smtClean="0"/>
          </a:p>
          <a:p>
            <a:endParaRPr lang="en-US" sz="2800" dirty="0"/>
          </a:p>
        </p:txBody>
      </p:sp>
      <p:sp>
        <p:nvSpPr>
          <p:cNvPr id="4" name="5-Point Star 3"/>
          <p:cNvSpPr/>
          <p:nvPr/>
        </p:nvSpPr>
        <p:spPr>
          <a:xfrm>
            <a:off x="6169081" y="4869408"/>
            <a:ext cx="967699" cy="967832"/>
          </a:xfrm>
          <a:prstGeom prst="star5">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4889686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lstStyle/>
          <a:p>
            <a:r>
              <a:rPr lang="en-US" dirty="0" smtClean="0">
                <a:solidFill>
                  <a:srgbClr val="000000"/>
                </a:solidFill>
              </a:rPr>
              <a:t>Order of things…</a:t>
            </a:r>
            <a:endParaRPr lang="en-US" dirty="0">
              <a:solidFill>
                <a:srgbClr val="000000"/>
              </a:solidFill>
            </a:endParaRPr>
          </a:p>
        </p:txBody>
      </p:sp>
      <p:sp>
        <p:nvSpPr>
          <p:cNvPr id="3" name="Content Placeholder 2"/>
          <p:cNvSpPr>
            <a:spLocks noGrp="1"/>
          </p:cNvSpPr>
          <p:nvPr>
            <p:ph idx="1"/>
          </p:nvPr>
        </p:nvSpPr>
        <p:spPr>
          <a:xfrm>
            <a:off x="457200" y="1417638"/>
            <a:ext cx="8686800" cy="4708525"/>
          </a:xfrm>
        </p:spPr>
        <p:txBody>
          <a:bodyPr>
            <a:noAutofit/>
          </a:bodyPr>
          <a:lstStyle/>
          <a:p>
            <a:r>
              <a:rPr lang="en-US" sz="3600" dirty="0" smtClean="0"/>
              <a:t>You have </a:t>
            </a:r>
          </a:p>
          <a:p>
            <a:pPr lvl="1"/>
            <a:r>
              <a:rPr lang="en-US" sz="3200" dirty="0" smtClean="0"/>
              <a:t>chosen a topic</a:t>
            </a:r>
          </a:p>
          <a:p>
            <a:pPr lvl="1"/>
            <a:r>
              <a:rPr lang="en-US" sz="3200" dirty="0" smtClean="0"/>
              <a:t>picked a side to argue</a:t>
            </a:r>
          </a:p>
          <a:p>
            <a:pPr lvl="1"/>
            <a:r>
              <a:rPr lang="en-US" sz="3200" dirty="0" smtClean="0"/>
              <a:t>researched </a:t>
            </a:r>
            <a:r>
              <a:rPr lang="en-US" dirty="0" smtClean="0"/>
              <a:t>(found good info)</a:t>
            </a:r>
          </a:p>
          <a:p>
            <a:pPr lvl="1"/>
            <a:r>
              <a:rPr lang="en-US" sz="3200" dirty="0" smtClean="0"/>
              <a:t>paraphrased </a:t>
            </a:r>
            <a:r>
              <a:rPr lang="en-US" dirty="0" smtClean="0"/>
              <a:t>(put stuff in your own words)</a:t>
            </a:r>
            <a:endParaRPr lang="en-US" sz="3600" dirty="0"/>
          </a:p>
          <a:p>
            <a:endParaRPr lang="en-US" dirty="0" smtClean="0"/>
          </a:p>
          <a:p>
            <a:r>
              <a:rPr lang="en-US" dirty="0" smtClean="0"/>
              <a:t>Now you must begin putting it together</a:t>
            </a:r>
          </a:p>
        </p:txBody>
      </p:sp>
    </p:spTree>
    <p:extLst>
      <p:ext uri="{BB962C8B-B14F-4D97-AF65-F5344CB8AC3E}">
        <p14:creationId xmlns:p14="http://schemas.microsoft.com/office/powerpoint/2010/main" val="9853524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en-US" dirty="0" smtClean="0">
                <a:solidFill>
                  <a:srgbClr val="000000"/>
                </a:solidFill>
              </a:rPr>
              <a:t>Facts, Evidence, Examples</a:t>
            </a:r>
            <a:endParaRPr lang="en-US" dirty="0">
              <a:solidFill>
                <a:srgbClr val="000000"/>
              </a:solidFill>
            </a:endParaRPr>
          </a:p>
        </p:txBody>
      </p:sp>
      <p:sp>
        <p:nvSpPr>
          <p:cNvPr id="3" name="Content Placeholder 2"/>
          <p:cNvSpPr>
            <a:spLocks noGrp="1"/>
          </p:cNvSpPr>
          <p:nvPr>
            <p:ph idx="1"/>
          </p:nvPr>
        </p:nvSpPr>
        <p:spPr>
          <a:xfrm>
            <a:off x="211684" y="1600200"/>
            <a:ext cx="8932316" cy="5023403"/>
          </a:xfrm>
        </p:spPr>
        <p:txBody>
          <a:bodyPr>
            <a:noAutofit/>
          </a:bodyPr>
          <a:lstStyle/>
          <a:p>
            <a:r>
              <a:rPr lang="en-US" dirty="0" smtClean="0"/>
              <a:t>This is the stuff that supports your argument and should be based on FACTS that you found while researching</a:t>
            </a:r>
          </a:p>
          <a:p>
            <a:endParaRPr lang="en-US" dirty="0"/>
          </a:p>
          <a:p>
            <a:pPr marL="0" indent="0">
              <a:buNone/>
            </a:pPr>
            <a:r>
              <a:rPr lang="en-US" dirty="0" smtClean="0"/>
              <a:t>Work on your body paragraphs and make sure you have enough evidence/facts/examples to support each reason</a:t>
            </a:r>
          </a:p>
          <a:p>
            <a:pPr marL="0" indent="0">
              <a:buNone/>
            </a:pPr>
            <a:endParaRPr lang="en-US" sz="2400" dirty="0"/>
          </a:p>
          <a:p>
            <a:pPr marL="0" indent="0">
              <a:buNone/>
            </a:pPr>
            <a:r>
              <a:rPr lang="en-US" sz="2400" dirty="0"/>
              <a:t>A</a:t>
            </a:r>
            <a:r>
              <a:rPr lang="en-US" sz="2400" dirty="0" smtClean="0"/>
              <a:t>gain, if you can do this now, Mrs. Johnson can check it to make sure it is wonderful </a:t>
            </a:r>
            <a:r>
              <a:rPr lang="en-US" sz="2400" dirty="0" smtClean="0">
                <a:sym typeface="Wingdings"/>
              </a:rPr>
              <a:t></a:t>
            </a:r>
            <a:endParaRPr lang="en-US" sz="2400" dirty="0" smtClean="0"/>
          </a:p>
          <a:p>
            <a:endParaRPr lang="en-US" sz="2800" dirty="0" smtClean="0"/>
          </a:p>
          <a:p>
            <a:endParaRPr lang="en-US" sz="2800" dirty="0"/>
          </a:p>
        </p:txBody>
      </p:sp>
      <p:sp>
        <p:nvSpPr>
          <p:cNvPr id="4" name="5-Point Star 3"/>
          <p:cNvSpPr/>
          <p:nvPr/>
        </p:nvSpPr>
        <p:spPr>
          <a:xfrm>
            <a:off x="8176301" y="4143534"/>
            <a:ext cx="967699" cy="967832"/>
          </a:xfrm>
          <a:prstGeom prst="star5">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5280608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en-US" dirty="0" smtClean="0">
                <a:solidFill>
                  <a:srgbClr val="000000"/>
                </a:solidFill>
              </a:rPr>
              <a:t>Transition Sentences</a:t>
            </a:r>
            <a:endParaRPr lang="en-US" dirty="0">
              <a:solidFill>
                <a:srgbClr val="000000"/>
              </a:solidFill>
            </a:endParaRPr>
          </a:p>
        </p:txBody>
      </p:sp>
      <p:sp>
        <p:nvSpPr>
          <p:cNvPr id="3" name="Content Placeholder 2"/>
          <p:cNvSpPr>
            <a:spLocks noGrp="1"/>
          </p:cNvSpPr>
          <p:nvPr>
            <p:ph idx="1"/>
          </p:nvPr>
        </p:nvSpPr>
        <p:spPr>
          <a:xfrm>
            <a:off x="211684" y="1600200"/>
            <a:ext cx="8932316" cy="5023403"/>
          </a:xfrm>
        </p:spPr>
        <p:txBody>
          <a:bodyPr>
            <a:noAutofit/>
          </a:bodyPr>
          <a:lstStyle/>
          <a:p>
            <a:r>
              <a:rPr lang="en-US" dirty="0" smtClean="0"/>
              <a:t>This is a sentence that connects one idea to the next.  It should be the last sentence in your body paragraph.</a:t>
            </a:r>
          </a:p>
          <a:p>
            <a:endParaRPr lang="en-US" dirty="0" smtClean="0"/>
          </a:p>
          <a:p>
            <a:r>
              <a:rPr lang="en-US" sz="2400" dirty="0" smtClean="0"/>
              <a:t>(some) </a:t>
            </a:r>
            <a:r>
              <a:rPr lang="en-US" dirty="0" smtClean="0"/>
              <a:t>Transition words/phrases:</a:t>
            </a:r>
          </a:p>
          <a:p>
            <a:pPr lvl="1"/>
            <a:r>
              <a:rPr lang="en-US" dirty="0" smtClean="0"/>
              <a:t>not only		- even more		- however</a:t>
            </a:r>
          </a:p>
          <a:p>
            <a:pPr lvl="1"/>
            <a:r>
              <a:rPr lang="en-US" dirty="0" smtClean="0"/>
              <a:t>also			- like ____ , this _____</a:t>
            </a:r>
          </a:p>
          <a:p>
            <a:pPr lvl="1"/>
            <a:r>
              <a:rPr lang="en-US" dirty="0" smtClean="0"/>
              <a:t>last				- at the same time</a:t>
            </a:r>
          </a:p>
          <a:p>
            <a:pPr lvl="1"/>
            <a:r>
              <a:rPr lang="en-US" dirty="0" smtClean="0"/>
              <a:t>again			- another</a:t>
            </a:r>
            <a:endParaRPr lang="en-US" sz="2800" dirty="0"/>
          </a:p>
        </p:txBody>
      </p:sp>
    </p:spTree>
    <p:extLst>
      <p:ext uri="{BB962C8B-B14F-4D97-AF65-F5344CB8AC3E}">
        <p14:creationId xmlns:p14="http://schemas.microsoft.com/office/powerpoint/2010/main" val="3998237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a:lstStyle/>
          <a:p>
            <a:r>
              <a:rPr lang="en-US" dirty="0" smtClean="0"/>
              <a:t>Conclusion</a:t>
            </a:r>
            <a:endParaRPr lang="en-US" dirty="0"/>
          </a:p>
        </p:txBody>
      </p:sp>
      <p:sp>
        <p:nvSpPr>
          <p:cNvPr id="3" name="Content Placeholder 2"/>
          <p:cNvSpPr>
            <a:spLocks noGrp="1"/>
          </p:cNvSpPr>
          <p:nvPr>
            <p:ph idx="1"/>
          </p:nvPr>
        </p:nvSpPr>
        <p:spPr>
          <a:xfrm>
            <a:off x="457200" y="1600200"/>
            <a:ext cx="8229600" cy="5076371"/>
          </a:xfrm>
        </p:spPr>
        <p:txBody>
          <a:bodyPr>
            <a:normAutofit fontScale="92500"/>
          </a:bodyPr>
          <a:lstStyle/>
          <a:p>
            <a:r>
              <a:rPr lang="en-US" dirty="0" smtClean="0"/>
              <a:t>This is where you wrap it all up</a:t>
            </a:r>
          </a:p>
          <a:p>
            <a:pPr lvl="1"/>
            <a:r>
              <a:rPr lang="en-US" dirty="0" smtClean="0"/>
              <a:t>Restate your thesis</a:t>
            </a:r>
          </a:p>
          <a:p>
            <a:pPr lvl="1"/>
            <a:r>
              <a:rPr lang="en-US" dirty="0" smtClean="0"/>
              <a:t>Restate your reasons (1 sentence each)</a:t>
            </a:r>
          </a:p>
          <a:p>
            <a:pPr lvl="1"/>
            <a:r>
              <a:rPr lang="en-US" dirty="0" smtClean="0"/>
              <a:t>Remind audience why your topic is important</a:t>
            </a:r>
          </a:p>
          <a:p>
            <a:pPr lvl="1"/>
            <a:r>
              <a:rPr lang="en-US" dirty="0" smtClean="0"/>
              <a:t>Leave the audience with something to think about</a:t>
            </a:r>
          </a:p>
          <a:p>
            <a:pPr lvl="1"/>
            <a:endParaRPr lang="en-US" dirty="0"/>
          </a:p>
          <a:p>
            <a:pPr marL="457200" lvl="1" indent="0">
              <a:buNone/>
            </a:pPr>
            <a:r>
              <a:rPr lang="en-US" dirty="0" smtClean="0"/>
              <a:t>Do not duplicate any sentence from the rest of the essay.  Restate means the same as remix (similar sound/song but not the same)</a:t>
            </a:r>
            <a:endParaRPr lang="en-US" dirty="0"/>
          </a:p>
        </p:txBody>
      </p:sp>
      <p:sp>
        <p:nvSpPr>
          <p:cNvPr id="5" name="5-Point Star 4"/>
          <p:cNvSpPr/>
          <p:nvPr/>
        </p:nvSpPr>
        <p:spPr>
          <a:xfrm rot="20443427">
            <a:off x="261887" y="5041829"/>
            <a:ext cx="794657" cy="870857"/>
          </a:xfrm>
          <a:prstGeom prst="star5">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770660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accel="50000" decel="5000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accel="50000" decel="5000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accel="50000" decel="5000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accel="50000" decel="5000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accel="50000" decel="5000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5">
              <a:shade val="50000"/>
            </a:schemeClr>
          </a:lnRef>
          <a:fillRef idx="1">
            <a:schemeClr val="accent5"/>
          </a:fillRef>
          <a:effectRef idx="0">
            <a:schemeClr val="accent5"/>
          </a:effectRef>
          <a:fontRef idx="minor">
            <a:schemeClr val="lt1"/>
          </a:fontRef>
        </p:style>
        <p:txBody>
          <a:bodyPr/>
          <a:lstStyle/>
          <a:p>
            <a:r>
              <a:rPr lang="en-US" dirty="0" smtClean="0"/>
              <a:t>Conclusion</a:t>
            </a:r>
            <a:endParaRPr lang="en-US" dirty="0"/>
          </a:p>
        </p:txBody>
      </p:sp>
      <p:sp>
        <p:nvSpPr>
          <p:cNvPr id="3" name="Content Placeholder 2"/>
          <p:cNvSpPr>
            <a:spLocks noGrp="1"/>
          </p:cNvSpPr>
          <p:nvPr>
            <p:ph idx="1"/>
          </p:nvPr>
        </p:nvSpPr>
        <p:spPr>
          <a:xfrm>
            <a:off x="457200" y="1600200"/>
            <a:ext cx="8229600" cy="4993158"/>
          </a:xfrm>
        </p:spPr>
        <p:txBody>
          <a:bodyPr>
            <a:normAutofit fontScale="92500"/>
          </a:bodyPr>
          <a:lstStyle/>
          <a:p>
            <a:r>
              <a:rPr lang="en-US" dirty="0" smtClean="0"/>
              <a:t>Please write your conclusion</a:t>
            </a:r>
            <a:endParaRPr lang="en-US" b="1" dirty="0" smtClean="0"/>
          </a:p>
          <a:p>
            <a:pPr lvl="1"/>
            <a:r>
              <a:rPr lang="en-US" dirty="0"/>
              <a:t>Restate your thesis</a:t>
            </a:r>
          </a:p>
          <a:p>
            <a:pPr lvl="1"/>
            <a:r>
              <a:rPr lang="en-US" dirty="0"/>
              <a:t>Restate your reasons (1 sentence each)</a:t>
            </a:r>
          </a:p>
          <a:p>
            <a:pPr lvl="1"/>
            <a:r>
              <a:rPr lang="en-US" dirty="0" smtClean="0"/>
              <a:t>Remind </a:t>
            </a:r>
            <a:r>
              <a:rPr lang="en-US" dirty="0"/>
              <a:t>audience why your topic is important</a:t>
            </a:r>
          </a:p>
          <a:p>
            <a:pPr lvl="1"/>
            <a:r>
              <a:rPr lang="en-US" dirty="0"/>
              <a:t>Leave the audience with something to think about</a:t>
            </a:r>
          </a:p>
          <a:p>
            <a:pPr lvl="1"/>
            <a:endParaRPr lang="en-US" b="1" dirty="0"/>
          </a:p>
          <a:p>
            <a:pPr marL="0" indent="0">
              <a:buNone/>
            </a:pPr>
            <a:endParaRPr lang="en-US" sz="2800" dirty="0" smtClean="0"/>
          </a:p>
          <a:p>
            <a:pPr marL="0" indent="0">
              <a:buNone/>
            </a:pPr>
            <a:r>
              <a:rPr lang="en-US" sz="2800" dirty="0" smtClean="0"/>
              <a:t>Once again, if you can do this now, Mrs. Johnson can check it to make sure it is wonderful </a:t>
            </a:r>
            <a:r>
              <a:rPr lang="en-US" sz="2800" dirty="0" smtClean="0">
                <a:sym typeface="Wingdings"/>
              </a:rPr>
              <a:t></a:t>
            </a:r>
            <a:endParaRPr lang="en-US" sz="2800" dirty="0" smtClean="0"/>
          </a:p>
          <a:p>
            <a:endParaRPr lang="en-US" dirty="0"/>
          </a:p>
          <a:p>
            <a:endParaRPr lang="en-US" dirty="0"/>
          </a:p>
        </p:txBody>
      </p:sp>
      <p:sp>
        <p:nvSpPr>
          <p:cNvPr id="4" name="5-Point Star 3"/>
          <p:cNvSpPr/>
          <p:nvPr/>
        </p:nvSpPr>
        <p:spPr>
          <a:xfrm>
            <a:off x="7381507" y="1417638"/>
            <a:ext cx="1500690" cy="1576593"/>
          </a:xfrm>
          <a:prstGeom prst="star5">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23880834"/>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lstStyle/>
          <a:p>
            <a:r>
              <a:rPr lang="en-US" dirty="0" smtClean="0"/>
              <a:t>From good to great</a:t>
            </a:r>
            <a:endParaRPr lang="en-US" dirty="0"/>
          </a:p>
        </p:txBody>
      </p:sp>
      <p:sp>
        <p:nvSpPr>
          <p:cNvPr id="3" name="Content Placeholder 2"/>
          <p:cNvSpPr>
            <a:spLocks noGrp="1"/>
          </p:cNvSpPr>
          <p:nvPr>
            <p:ph idx="1"/>
          </p:nvPr>
        </p:nvSpPr>
        <p:spPr>
          <a:xfrm>
            <a:off x="457200" y="1600200"/>
            <a:ext cx="8229600" cy="5056162"/>
          </a:xfrm>
        </p:spPr>
        <p:txBody>
          <a:bodyPr>
            <a:normAutofit lnSpcReduction="10000"/>
          </a:bodyPr>
          <a:lstStyle/>
          <a:p>
            <a:pPr>
              <a:spcAft>
                <a:spcPts val="1200"/>
              </a:spcAft>
            </a:pPr>
            <a:r>
              <a:rPr lang="en-US" dirty="0"/>
              <a:t>T</a:t>
            </a:r>
            <a:r>
              <a:rPr lang="en-US" dirty="0" smtClean="0"/>
              <a:t>o make your writing even better, try these things:</a:t>
            </a:r>
          </a:p>
          <a:p>
            <a:pPr lvl="1">
              <a:spcAft>
                <a:spcPts val="1200"/>
              </a:spcAft>
            </a:pPr>
            <a:r>
              <a:rPr lang="en-US" dirty="0" smtClean="0"/>
              <a:t>NTSSWTSW- no two sentences start with the same word</a:t>
            </a:r>
          </a:p>
          <a:p>
            <a:pPr lvl="1">
              <a:spcAft>
                <a:spcPts val="1200"/>
              </a:spcAft>
            </a:pPr>
            <a:r>
              <a:rPr lang="en-US" dirty="0" smtClean="0"/>
              <a:t>transitions other than: first, next, last</a:t>
            </a:r>
          </a:p>
          <a:p>
            <a:pPr lvl="1">
              <a:spcAft>
                <a:spcPts val="1200"/>
              </a:spcAft>
            </a:pPr>
            <a:r>
              <a:rPr lang="en-US" dirty="0" smtClean="0"/>
              <a:t>add variety to your sentence length</a:t>
            </a:r>
          </a:p>
          <a:p>
            <a:pPr lvl="2">
              <a:spcAft>
                <a:spcPts val="1200"/>
              </a:spcAft>
            </a:pPr>
            <a:r>
              <a:rPr lang="en-US" dirty="0" smtClean="0"/>
              <a:t>have some shorter and some longer sentences</a:t>
            </a:r>
          </a:p>
          <a:p>
            <a:pPr lvl="1">
              <a:spcAft>
                <a:spcPts val="1200"/>
              </a:spcAft>
            </a:pPr>
            <a:r>
              <a:rPr lang="en-US" dirty="0" smtClean="0"/>
              <a:t>watch out for repeating words and phrases</a:t>
            </a:r>
          </a:p>
          <a:p>
            <a:pPr lvl="1">
              <a:spcAft>
                <a:spcPts val="1200"/>
              </a:spcAft>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r>
              <a:rPr lang="en-US" dirty="0" smtClean="0"/>
              <a:t>Typing Time!</a:t>
            </a:r>
            <a:endParaRPr lang="en-US" dirty="0"/>
          </a:p>
        </p:txBody>
      </p:sp>
      <p:sp>
        <p:nvSpPr>
          <p:cNvPr id="3" name="Content Placeholder 2"/>
          <p:cNvSpPr>
            <a:spLocks noGrp="1"/>
          </p:cNvSpPr>
          <p:nvPr>
            <p:ph idx="1"/>
          </p:nvPr>
        </p:nvSpPr>
        <p:spPr/>
        <p:txBody>
          <a:bodyPr>
            <a:noAutofit/>
          </a:bodyPr>
          <a:lstStyle/>
          <a:p>
            <a:pPr marL="742950" indent="-742950">
              <a:lnSpc>
                <a:spcPct val="140000"/>
              </a:lnSpc>
              <a:buFont typeface="+mj-lt"/>
              <a:buAutoNum type="arabicPeriod"/>
            </a:pPr>
            <a:r>
              <a:rPr lang="en-US" sz="4000" dirty="0" smtClean="0"/>
              <a:t>Open a Google Doc</a:t>
            </a:r>
          </a:p>
          <a:p>
            <a:pPr marL="742950" indent="-742950">
              <a:lnSpc>
                <a:spcPct val="140000"/>
              </a:lnSpc>
              <a:buFont typeface="+mj-lt"/>
              <a:buAutoNum type="arabicPeriod"/>
            </a:pPr>
            <a:r>
              <a:rPr lang="en-US" sz="4000" dirty="0" smtClean="0"/>
              <a:t>Title </a:t>
            </a:r>
            <a:r>
              <a:rPr lang="en-US" sz="4000" smtClean="0"/>
              <a:t>it: Argue </a:t>
            </a:r>
            <a:r>
              <a:rPr lang="en-US" sz="4000" dirty="0" smtClean="0"/>
              <a:t>Essay</a:t>
            </a:r>
          </a:p>
          <a:p>
            <a:pPr marL="742950" indent="-742950">
              <a:lnSpc>
                <a:spcPct val="140000"/>
              </a:lnSpc>
              <a:buFont typeface="+mj-lt"/>
              <a:buAutoNum type="arabicPeriod"/>
            </a:pPr>
            <a:r>
              <a:rPr lang="en-US" sz="4000" dirty="0" smtClean="0"/>
              <a:t>Share it with me</a:t>
            </a:r>
          </a:p>
          <a:p>
            <a:pPr marL="457200" lvl="1" indent="0" algn="r">
              <a:lnSpc>
                <a:spcPct val="140000"/>
              </a:lnSpc>
              <a:buNone/>
            </a:pPr>
            <a:r>
              <a:rPr lang="en-US" sz="3600" dirty="0" smtClean="0">
                <a:solidFill>
                  <a:schemeClr val="accent6"/>
                </a:solidFill>
              </a:rPr>
              <a:t>elizabeth</a:t>
            </a:r>
            <a:r>
              <a:rPr lang="en-US" sz="3600" b="1" dirty="0" smtClean="0">
                <a:solidFill>
                  <a:schemeClr val="accent6"/>
                </a:solidFill>
              </a:rPr>
              <a:t>_</a:t>
            </a:r>
            <a:r>
              <a:rPr lang="en-US" sz="3600" dirty="0" smtClean="0">
                <a:solidFill>
                  <a:schemeClr val="accent6"/>
                </a:solidFill>
              </a:rPr>
              <a:t>johnson@ahschools.us</a:t>
            </a:r>
          </a:p>
          <a:p>
            <a:pPr marL="742950" indent="-742950">
              <a:lnSpc>
                <a:spcPct val="140000"/>
              </a:lnSpc>
              <a:buFont typeface="+mj-lt"/>
              <a:buAutoNum type="arabicPeriod"/>
            </a:pPr>
            <a:r>
              <a:rPr lang="en-US" sz="4000" dirty="0" smtClean="0"/>
              <a:t>Begin!</a:t>
            </a:r>
            <a:endParaRPr lang="en-US" sz="4000" dirty="0"/>
          </a:p>
        </p:txBody>
      </p:sp>
    </p:spTree>
    <p:extLst>
      <p:ext uri="{BB962C8B-B14F-4D97-AF65-F5344CB8AC3E}">
        <p14:creationId xmlns:p14="http://schemas.microsoft.com/office/powerpoint/2010/main" val="123544001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en-US" dirty="0" smtClean="0"/>
              <a:t>Opinion Statement</a:t>
            </a:r>
            <a:endParaRPr lang="en-US" dirty="0"/>
          </a:p>
        </p:txBody>
      </p:sp>
      <p:sp>
        <p:nvSpPr>
          <p:cNvPr id="3" name="Content Placeholder 2"/>
          <p:cNvSpPr>
            <a:spLocks noGrp="1"/>
          </p:cNvSpPr>
          <p:nvPr>
            <p:ph idx="1"/>
          </p:nvPr>
        </p:nvSpPr>
        <p:spPr>
          <a:xfrm>
            <a:off x="457200" y="1600200"/>
            <a:ext cx="8229600" cy="5108388"/>
          </a:xfrm>
        </p:spPr>
        <p:txBody>
          <a:bodyPr>
            <a:normAutofit/>
          </a:bodyPr>
          <a:lstStyle/>
          <a:p>
            <a:pPr>
              <a:lnSpc>
                <a:spcPct val="120000"/>
              </a:lnSpc>
            </a:pPr>
            <a:r>
              <a:rPr lang="en-US" dirty="0" smtClean="0"/>
              <a:t>Your essay should have your opinion in it, but it should be stated strongly</a:t>
            </a:r>
          </a:p>
          <a:p>
            <a:pPr>
              <a:lnSpc>
                <a:spcPct val="120000"/>
              </a:lnSpc>
            </a:pPr>
            <a:endParaRPr lang="en-US" dirty="0" smtClean="0"/>
          </a:p>
          <a:p>
            <a:r>
              <a:rPr lang="en-US" dirty="0" smtClean="0"/>
              <a:t>An opinion statement should be a bold statement that is the opposite of weak</a:t>
            </a:r>
          </a:p>
          <a:p>
            <a:pPr lvl="1"/>
            <a:r>
              <a:rPr lang="en-US" i="1" dirty="0" smtClean="0"/>
              <a:t>Cell phones severely impair people’s ability to communicate.</a:t>
            </a:r>
            <a:endParaRPr lang="en-US" i="1" dirty="0"/>
          </a:p>
        </p:txBody>
      </p:sp>
      <p:pic>
        <p:nvPicPr>
          <p:cNvPr id="4" name="Picture 3"/>
          <p:cNvPicPr>
            <a:picLocks noChangeAspect="1"/>
          </p:cNvPicPr>
          <p:nvPr/>
        </p:nvPicPr>
        <p:blipFill>
          <a:blip r:embed="rId2">
            <a:alphaModFix amt="47000"/>
          </a:blip>
          <a:stretch>
            <a:fillRect/>
          </a:stretch>
        </p:blipFill>
        <p:spPr>
          <a:xfrm>
            <a:off x="6167145" y="3948826"/>
            <a:ext cx="3133292" cy="3133292"/>
          </a:xfrm>
          <a:prstGeom prst="rect">
            <a:avLst/>
          </a:prstGeom>
        </p:spPr>
      </p:pic>
    </p:spTree>
    <p:extLst>
      <p:ext uri="{BB962C8B-B14F-4D97-AF65-F5344CB8AC3E}">
        <p14:creationId xmlns:p14="http://schemas.microsoft.com/office/powerpoint/2010/main" val="35921602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en-US" dirty="0" smtClean="0"/>
              <a:t>Figure out your reasons</a:t>
            </a:r>
            <a:endParaRPr lang="en-US" dirty="0"/>
          </a:p>
        </p:txBody>
      </p:sp>
      <p:sp>
        <p:nvSpPr>
          <p:cNvPr id="3" name="Content Placeholder 2"/>
          <p:cNvSpPr>
            <a:spLocks noGrp="1"/>
          </p:cNvSpPr>
          <p:nvPr>
            <p:ph idx="1"/>
          </p:nvPr>
        </p:nvSpPr>
        <p:spPr>
          <a:xfrm>
            <a:off x="457200" y="1417638"/>
            <a:ext cx="8229600" cy="5225439"/>
          </a:xfrm>
        </p:spPr>
        <p:txBody>
          <a:bodyPr>
            <a:normAutofit/>
          </a:bodyPr>
          <a:lstStyle/>
          <a:p>
            <a:r>
              <a:rPr lang="en-US" dirty="0" smtClean="0"/>
              <a:t>You have an opinion statement about your topic </a:t>
            </a:r>
            <a:r>
              <a:rPr lang="en-US" sz="2000" dirty="0" smtClean="0"/>
              <a:t>(on the first page of your notes)</a:t>
            </a:r>
          </a:p>
          <a:p>
            <a:pPr lvl="1"/>
            <a:r>
              <a:rPr lang="en-US" i="1" dirty="0" smtClean="0"/>
              <a:t>ex: JMS should have school uniforms</a:t>
            </a:r>
          </a:p>
          <a:p>
            <a:r>
              <a:rPr lang="en-US" dirty="0" smtClean="0"/>
              <a:t>This statement needs to be supported with facts (reasons to support)</a:t>
            </a:r>
          </a:p>
          <a:p>
            <a:pPr lvl="1"/>
            <a:r>
              <a:rPr lang="en-US" i="1" dirty="0" smtClean="0"/>
              <a:t>ex: </a:t>
            </a:r>
          </a:p>
          <a:p>
            <a:pPr marL="1371600" lvl="2" indent="-457200">
              <a:buFont typeface="+mj-lt"/>
              <a:buAutoNum type="arabicPeriod"/>
            </a:pPr>
            <a:r>
              <a:rPr lang="en-US" i="1" dirty="0" smtClean="0"/>
              <a:t>uniforms create a positive learning environment</a:t>
            </a:r>
          </a:p>
          <a:p>
            <a:pPr marL="1371600" lvl="2" indent="-457200">
              <a:buFont typeface="+mj-lt"/>
              <a:buAutoNum type="arabicPeriod"/>
            </a:pPr>
            <a:r>
              <a:rPr lang="en-US" i="1" dirty="0" smtClean="0"/>
              <a:t>less responsibility for families</a:t>
            </a:r>
          </a:p>
          <a:p>
            <a:pPr marL="1371600" lvl="2" indent="-457200">
              <a:buFont typeface="+mj-lt"/>
              <a:buAutoNum type="arabicPeriod"/>
            </a:pPr>
            <a:r>
              <a:rPr lang="en-US" i="1" dirty="0" smtClean="0"/>
              <a:t>there is less crime in school</a:t>
            </a:r>
          </a:p>
        </p:txBody>
      </p:sp>
      <p:sp>
        <p:nvSpPr>
          <p:cNvPr id="4" name="5-Point Star 3"/>
          <p:cNvSpPr/>
          <p:nvPr/>
        </p:nvSpPr>
        <p:spPr>
          <a:xfrm>
            <a:off x="330532" y="1417638"/>
            <a:ext cx="556686" cy="608827"/>
          </a:xfrm>
          <a:prstGeom prst="star5">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714237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lnRef>
          <a:fillRef idx="1">
            <a:schemeClr val="lt1"/>
          </a:fillRef>
          <a:effectRef idx="0">
            <a:schemeClr val="accent4"/>
          </a:effectRef>
          <a:fontRef idx="minor">
            <a:schemeClr val="dk1"/>
          </a:fontRef>
        </p:style>
        <p:txBody>
          <a:bodyPr/>
          <a:lstStyle/>
          <a:p>
            <a:r>
              <a:rPr lang="en-US" dirty="0" smtClean="0"/>
              <a:t>The reasons…</a:t>
            </a:r>
            <a:endParaRPr lang="en-US" dirty="0"/>
          </a:p>
        </p:txBody>
      </p:sp>
      <p:sp>
        <p:nvSpPr>
          <p:cNvPr id="3" name="Content Placeholder 2"/>
          <p:cNvSpPr>
            <a:spLocks noGrp="1"/>
          </p:cNvSpPr>
          <p:nvPr>
            <p:ph idx="1"/>
          </p:nvPr>
        </p:nvSpPr>
        <p:spPr/>
        <p:txBody>
          <a:bodyPr>
            <a:noAutofit/>
          </a:bodyPr>
          <a:lstStyle/>
          <a:p>
            <a:r>
              <a:rPr lang="en-US" sz="3600" dirty="0" smtClean="0"/>
              <a:t>The reasons that support your argument MUST be based on FACT</a:t>
            </a:r>
          </a:p>
          <a:p>
            <a:pPr lvl="1"/>
            <a:r>
              <a:rPr lang="en-US" sz="3200" dirty="0" smtClean="0">
                <a:sym typeface="Wingdings"/>
              </a:rPr>
              <a:t>You may not say </a:t>
            </a:r>
            <a:r>
              <a:rPr lang="en-US" sz="3200" i="1" dirty="0" smtClean="0">
                <a:sym typeface="Wingdings"/>
              </a:rPr>
              <a:t>“JMS should have school uniforms because they are pretty”</a:t>
            </a:r>
          </a:p>
          <a:p>
            <a:pPr lvl="2"/>
            <a:r>
              <a:rPr lang="en-US" sz="2800" dirty="0" smtClean="0">
                <a:sym typeface="Wingdings"/>
              </a:rPr>
              <a:t>this cannot be supported by facts and it is not convincing</a:t>
            </a:r>
            <a:endParaRPr lang="en-US" sz="2800" dirty="0"/>
          </a:p>
          <a:p>
            <a:endParaRPr lang="en-US" sz="3600" dirty="0"/>
          </a:p>
        </p:txBody>
      </p:sp>
    </p:spTree>
    <p:extLst>
      <p:ext uri="{BB962C8B-B14F-4D97-AF65-F5344CB8AC3E}">
        <p14:creationId xmlns:p14="http://schemas.microsoft.com/office/powerpoint/2010/main" val="174958265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5"/>
          </a:lnRef>
          <a:fillRef idx="1">
            <a:schemeClr val="lt1"/>
          </a:fillRef>
          <a:effectRef idx="0">
            <a:schemeClr val="accent5"/>
          </a:effectRef>
          <a:fontRef idx="minor">
            <a:schemeClr val="dk1"/>
          </a:fontRef>
        </p:style>
        <p:txBody>
          <a:bodyPr/>
          <a:lstStyle/>
          <a:p>
            <a:r>
              <a:rPr lang="en-US" dirty="0" smtClean="0"/>
              <a:t>Support for reasons</a:t>
            </a:r>
            <a:endParaRPr lang="en-US" dirty="0"/>
          </a:p>
        </p:txBody>
      </p:sp>
      <p:sp>
        <p:nvSpPr>
          <p:cNvPr id="3" name="Content Placeholder 2"/>
          <p:cNvSpPr>
            <a:spLocks noGrp="1"/>
          </p:cNvSpPr>
          <p:nvPr>
            <p:ph idx="1"/>
          </p:nvPr>
        </p:nvSpPr>
        <p:spPr>
          <a:xfrm>
            <a:off x="457199" y="1600200"/>
            <a:ext cx="8373035" cy="4958976"/>
          </a:xfrm>
        </p:spPr>
        <p:txBody>
          <a:bodyPr>
            <a:normAutofit lnSpcReduction="10000"/>
          </a:bodyPr>
          <a:lstStyle/>
          <a:p>
            <a:r>
              <a:rPr lang="en-US" dirty="0" smtClean="0"/>
              <a:t>You should have enough evidence/examples to write at least one paragraph for each reason</a:t>
            </a:r>
          </a:p>
          <a:p>
            <a:pPr lvl="1"/>
            <a:r>
              <a:rPr lang="en-US" dirty="0" smtClean="0"/>
              <a:t>check that you have at least 3 things that support each reason</a:t>
            </a:r>
          </a:p>
          <a:p>
            <a:pPr lvl="1"/>
            <a:r>
              <a:rPr lang="en-US" dirty="0" smtClean="0"/>
              <a:t>if you don’t, find something else (ask for help maybe)</a:t>
            </a:r>
          </a:p>
          <a:p>
            <a:pPr lvl="1"/>
            <a:endParaRPr lang="en-US" dirty="0" smtClean="0"/>
          </a:p>
          <a:p>
            <a:r>
              <a:rPr lang="en-US" dirty="0" smtClean="0"/>
              <a:t>   At the top of your notes, write your 3    reasons</a:t>
            </a:r>
            <a:endParaRPr lang="en-US" dirty="0"/>
          </a:p>
        </p:txBody>
      </p:sp>
      <p:sp>
        <p:nvSpPr>
          <p:cNvPr id="5" name="5-Point Star 4"/>
          <p:cNvSpPr/>
          <p:nvPr/>
        </p:nvSpPr>
        <p:spPr>
          <a:xfrm>
            <a:off x="0" y="4721412"/>
            <a:ext cx="1120588" cy="1300163"/>
          </a:xfrm>
          <a:prstGeom prst="star5">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4914045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lnRef>
          <a:fillRef idx="1">
            <a:schemeClr val="lt1"/>
          </a:fillRef>
          <a:effectRef idx="0">
            <a:schemeClr val="accent4"/>
          </a:effectRef>
          <a:fontRef idx="minor">
            <a:schemeClr val="dk1"/>
          </a:fontRef>
        </p:style>
        <p:txBody>
          <a:bodyPr/>
          <a:lstStyle/>
          <a:p>
            <a:r>
              <a:rPr lang="en-US" dirty="0" smtClean="0"/>
              <a:t>Put it all together…</a:t>
            </a:r>
            <a:endParaRPr lang="en-US" dirty="0"/>
          </a:p>
        </p:txBody>
      </p:sp>
      <p:sp>
        <p:nvSpPr>
          <p:cNvPr id="3" name="Content Placeholder 2"/>
          <p:cNvSpPr>
            <a:spLocks noGrp="1"/>
          </p:cNvSpPr>
          <p:nvPr>
            <p:ph idx="1"/>
          </p:nvPr>
        </p:nvSpPr>
        <p:spPr/>
        <p:txBody>
          <a:bodyPr/>
          <a:lstStyle/>
          <a:p>
            <a:r>
              <a:rPr lang="en-US" dirty="0" smtClean="0"/>
              <a:t>Use your opinion statement and your three reasons to create an amazing sentence called…</a:t>
            </a:r>
          </a:p>
          <a:p>
            <a:pPr marL="0" indent="0" algn="ctr">
              <a:buNone/>
            </a:pPr>
            <a:r>
              <a:rPr lang="en-US" sz="6600" dirty="0" smtClean="0"/>
              <a:t>THESIS</a:t>
            </a:r>
            <a:endParaRPr lang="en-US" sz="4000" dirty="0"/>
          </a:p>
        </p:txBody>
      </p:sp>
    </p:spTree>
    <p:extLst>
      <p:ext uri="{BB962C8B-B14F-4D97-AF65-F5344CB8AC3E}">
        <p14:creationId xmlns:p14="http://schemas.microsoft.com/office/powerpoint/2010/main" val="42196612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nodeType="clickEffect">
                                  <p:stCondLst>
                                    <p:cond delay="0"/>
                                  </p:stCondLst>
                                  <p:iterate type="lt">
                                    <p:tmPct val="50000"/>
                                  </p:iterate>
                                  <p:childTnLst>
                                    <p:set>
                                      <p:cBhvr>
                                        <p:cTn id="6" dur="1" fill="hold">
                                          <p:stCondLst>
                                            <p:cond delay="0"/>
                                          </p:stCondLst>
                                        </p:cTn>
                                        <p:tgtEl>
                                          <p:spTgt spid="3">
                                            <p:txEl>
                                              <p:pRg st="1" end="1"/>
                                            </p:txEl>
                                          </p:spTgt>
                                        </p:tgtEl>
                                        <p:attrNameLst>
                                          <p:attrName>style.visibility</p:attrName>
                                        </p:attrNameLst>
                                      </p:cBhvr>
                                      <p:to>
                                        <p:strVal val="visible"/>
                                      </p:to>
                                    </p:set>
                                    <p:set>
                                      <p:cBhvr>
                                        <p:cTn id="7" dur="227" fill="hold">
                                          <p:stCondLst>
                                            <p:cond delay="0"/>
                                          </p:stCondLst>
                                        </p:cTn>
                                        <p:tgtEl>
                                          <p:spTgt spid="3">
                                            <p:txEl>
                                              <p:pRg st="1" end="1"/>
                                            </p:txEl>
                                          </p:spTgt>
                                        </p:tgtEl>
                                        <p:attrNameLst>
                                          <p:attrName>style.rotation</p:attrName>
                                        </p:attrNameLst>
                                      </p:cBhvr>
                                      <p:to>
                                        <p:strVal val="-45.0"/>
                                      </p:to>
                                    </p:set>
                                    <p:anim calcmode="lin" valueType="num">
                                      <p:cBhvr>
                                        <p:cTn id="8" dur="227" fill="hold">
                                          <p:stCondLst>
                                            <p:cond delay="227"/>
                                          </p:stCondLst>
                                        </p:cTn>
                                        <p:tgtEl>
                                          <p:spTgt spid="3">
                                            <p:txEl>
                                              <p:pRg st="1" end="1"/>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227" fill="hold">
                                          <p:stCondLst>
                                            <p:cond delay="0"/>
                                          </p:stCondLst>
                                        </p:cTn>
                                        <p:tgtEl>
                                          <p:spTgt spid="3">
                                            <p:txEl>
                                              <p:pRg st="1" end="1"/>
                                            </p:txEl>
                                          </p:spTgt>
                                        </p:tgtEl>
                                        <p:attrNameLst>
                                          <p:attrName>ppt_y</p:attrName>
                                        </p:attrNameLst>
                                      </p:cBhvr>
                                      <p:tavLst>
                                        <p:tav tm="0">
                                          <p:val>
                                            <p:strVal val="#ppt_y-1"/>
                                          </p:val>
                                        </p:tav>
                                        <p:tav tm="100000">
                                          <p:val>
                                            <p:strVal val="#ppt_y-(0.354*#ppt_w-0.172*#ppt_h)"/>
                                          </p:val>
                                        </p:tav>
                                      </p:tavLst>
                                    </p:anim>
                                    <p:anim calcmode="lin" valueType="num">
                                      <p:cBhvr>
                                        <p:cTn id="10" dur="78" decel="50000" autoRev="1" fill="hold">
                                          <p:stCondLst>
                                            <p:cond delay="227"/>
                                          </p:stCondLst>
                                        </p:cTn>
                                        <p:tgtEl>
                                          <p:spTgt spid="3">
                                            <p:txEl>
                                              <p:pRg st="1" end="1"/>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68" fill="hold">
                                          <p:stCondLst>
                                            <p:cond delay="432"/>
                                          </p:stCondLst>
                                        </p:cTn>
                                        <p:tgtEl>
                                          <p:spTgt spid="3">
                                            <p:txEl>
                                              <p:pRg st="1" end="1"/>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en-US" dirty="0" smtClean="0"/>
              <a:t>Introduction!</a:t>
            </a:r>
            <a:endParaRPr lang="en-US" dirty="0"/>
          </a:p>
        </p:txBody>
      </p:sp>
      <p:sp>
        <p:nvSpPr>
          <p:cNvPr id="3" name="Content Placeholder 2"/>
          <p:cNvSpPr>
            <a:spLocks noGrp="1"/>
          </p:cNvSpPr>
          <p:nvPr>
            <p:ph idx="1"/>
          </p:nvPr>
        </p:nvSpPr>
        <p:spPr>
          <a:xfrm>
            <a:off x="457200" y="1600200"/>
            <a:ext cx="8229600" cy="5019675"/>
          </a:xfrm>
        </p:spPr>
        <p:txBody>
          <a:bodyPr>
            <a:normAutofit/>
          </a:bodyPr>
          <a:lstStyle/>
          <a:p>
            <a:r>
              <a:rPr lang="en-US" sz="4400" i="1" dirty="0" smtClean="0"/>
              <a:t>97% of students who pay attention to this earn A’s.</a:t>
            </a:r>
          </a:p>
          <a:p>
            <a:endParaRPr lang="en-US" sz="4400" i="1" dirty="0"/>
          </a:p>
          <a:p>
            <a:pPr marL="0" indent="0">
              <a:buNone/>
            </a:pPr>
            <a:r>
              <a:rPr lang="en-US" sz="4000" dirty="0"/>
              <a:t>D</a:t>
            </a:r>
            <a:r>
              <a:rPr lang="en-US" sz="4000" dirty="0" smtClean="0"/>
              <a:t>o I have your attention?</a:t>
            </a:r>
          </a:p>
        </p:txBody>
      </p:sp>
    </p:spTree>
    <p:extLst>
      <p:ext uri="{BB962C8B-B14F-4D97-AF65-F5344CB8AC3E}">
        <p14:creationId xmlns:p14="http://schemas.microsoft.com/office/powerpoint/2010/main" val="248523606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en-US" dirty="0" smtClean="0"/>
              <a:t>Intro Paragraph</a:t>
            </a:r>
            <a:endParaRPr lang="en-US" dirty="0"/>
          </a:p>
        </p:txBody>
      </p:sp>
      <p:sp>
        <p:nvSpPr>
          <p:cNvPr id="3" name="Content Placeholder 2"/>
          <p:cNvSpPr>
            <a:spLocks noGrp="1"/>
          </p:cNvSpPr>
          <p:nvPr>
            <p:ph idx="1"/>
          </p:nvPr>
        </p:nvSpPr>
        <p:spPr>
          <a:xfrm>
            <a:off x="457200" y="1600200"/>
            <a:ext cx="8229600" cy="5094514"/>
          </a:xfrm>
        </p:spPr>
        <p:txBody>
          <a:bodyPr>
            <a:normAutofit fontScale="92500" lnSpcReduction="20000"/>
          </a:bodyPr>
          <a:lstStyle/>
          <a:p>
            <a:r>
              <a:rPr lang="en-US" dirty="0" smtClean="0"/>
              <a:t>First sentence or two = Attention Getter/Hook</a:t>
            </a:r>
          </a:p>
          <a:p>
            <a:pPr lvl="1"/>
            <a:r>
              <a:rPr lang="en-US" dirty="0"/>
              <a:t>q</a:t>
            </a:r>
            <a:r>
              <a:rPr lang="en-US" dirty="0" smtClean="0"/>
              <a:t>uote, stat, bold statement</a:t>
            </a:r>
          </a:p>
          <a:p>
            <a:r>
              <a:rPr lang="en-US" dirty="0" smtClean="0"/>
              <a:t>Next sentences = Background</a:t>
            </a:r>
          </a:p>
          <a:p>
            <a:pPr lvl="1"/>
            <a:r>
              <a:rPr lang="en-US" dirty="0"/>
              <a:t>b</a:t>
            </a:r>
            <a:r>
              <a:rPr lang="en-US" dirty="0" smtClean="0"/>
              <a:t>ackground about your topic</a:t>
            </a:r>
          </a:p>
          <a:p>
            <a:r>
              <a:rPr lang="en-US" dirty="0" smtClean="0"/>
              <a:t>Last sentence = Thesis</a:t>
            </a:r>
          </a:p>
          <a:p>
            <a:pPr lvl="1"/>
            <a:r>
              <a:rPr lang="en-US" dirty="0" smtClean="0"/>
              <a:t>Opinion Statement + 3 Reasons</a:t>
            </a:r>
          </a:p>
          <a:p>
            <a:r>
              <a:rPr lang="en-US" dirty="0" smtClean="0"/>
              <a:t>Put it all together = INTRODUCTION</a:t>
            </a:r>
            <a:endParaRPr lang="en-US" dirty="0"/>
          </a:p>
          <a:p>
            <a:pPr marL="457200" lvl="1" indent="0">
              <a:buNone/>
            </a:pPr>
            <a:endParaRPr lang="en-US" dirty="0" smtClean="0"/>
          </a:p>
          <a:p>
            <a:pPr marL="457200" lvl="1" indent="0">
              <a:buNone/>
            </a:pPr>
            <a:r>
              <a:rPr lang="en-US" dirty="0" smtClean="0"/>
              <a:t>The order you put the reasons in your thesis statement will be reflected in your body paragraphs</a:t>
            </a:r>
            <a:endParaRPr lang="en-US" dirty="0"/>
          </a:p>
        </p:txBody>
      </p:sp>
      <p:sp>
        <p:nvSpPr>
          <p:cNvPr id="4" name="5-Point Star 3"/>
          <p:cNvSpPr/>
          <p:nvPr/>
        </p:nvSpPr>
        <p:spPr>
          <a:xfrm rot="20443427">
            <a:off x="261887" y="5368679"/>
            <a:ext cx="794657" cy="870857"/>
          </a:xfrm>
          <a:prstGeom prst="star5">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8671535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accel="50000" decel="50000"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accel="50000" decel="5000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accel="50000" decel="5000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accel="50000" decel="5000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accel="50000" decel="50000"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accel="50000" decel="5000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accel="50000" decel="50000"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Kilter">
      <a:dk1>
        <a:sysClr val="windowText" lastClr="000000"/>
      </a:dk1>
      <a:lt1>
        <a:sysClr val="window" lastClr="FFFFFF"/>
      </a:lt1>
      <a:dk2>
        <a:srgbClr val="318FC5"/>
      </a:dk2>
      <a:lt2>
        <a:srgbClr val="AEE8FB"/>
      </a:lt2>
      <a:accent1>
        <a:srgbClr val="76C5EF"/>
      </a:accent1>
      <a:accent2>
        <a:srgbClr val="FEA022"/>
      </a:accent2>
      <a:accent3>
        <a:srgbClr val="FF6700"/>
      </a:accent3>
      <a:accent4>
        <a:srgbClr val="70A525"/>
      </a:accent4>
      <a:accent5>
        <a:srgbClr val="A5D848"/>
      </a:accent5>
      <a:accent6>
        <a:srgbClr val="20768C"/>
      </a:accent6>
      <a:hlink>
        <a:srgbClr val="7AB6E8"/>
      </a:hlink>
      <a:folHlink>
        <a:srgbClr val="83B0D3"/>
      </a:folHlink>
    </a:clrScheme>
    <a:fontScheme name="Summer">
      <a:majorFont>
        <a:latin typeface="Century Gothic"/>
        <a:ea typeface=""/>
        <a:cs typeface=""/>
        <a:font script="Jpan" typeface="ヒラギノ丸ゴ Pro W4"/>
        <a:font script="Hans" typeface="宋体"/>
        <a:font script="Hant" typeface="新細明體"/>
      </a:majorFont>
      <a:minorFont>
        <a:latin typeface="Century Gothic"/>
        <a:ea typeface=""/>
        <a:cs typeface=""/>
        <a:font script="Jpan" typeface="ヒラギノ丸ゴ Pro W4"/>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14126</TotalTime>
  <Words>1174</Words>
  <Application>Microsoft Macintosh PowerPoint</Application>
  <PresentationFormat>On-screen Show (4:3)</PresentationFormat>
  <Paragraphs>152</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From Research to Essay</vt:lpstr>
      <vt:lpstr>Order of things…</vt:lpstr>
      <vt:lpstr>Opinion Statement</vt:lpstr>
      <vt:lpstr>Figure out your reasons</vt:lpstr>
      <vt:lpstr>The reasons…</vt:lpstr>
      <vt:lpstr>Support for reasons</vt:lpstr>
      <vt:lpstr>Put it all together…</vt:lpstr>
      <vt:lpstr>Introduction!</vt:lpstr>
      <vt:lpstr>Intro Paragraph</vt:lpstr>
      <vt:lpstr>Attention Getter/Hook</vt:lpstr>
      <vt:lpstr>Quotes</vt:lpstr>
      <vt:lpstr>Statistics</vt:lpstr>
      <vt:lpstr>Bold Statement</vt:lpstr>
      <vt:lpstr>Background Info</vt:lpstr>
      <vt:lpstr>Thesis</vt:lpstr>
      <vt:lpstr>Thesis</vt:lpstr>
      <vt:lpstr>Put it all together!</vt:lpstr>
      <vt:lpstr>Body Paragraphs</vt:lpstr>
      <vt:lpstr>Topic Sentence</vt:lpstr>
      <vt:lpstr>Facts, Evidence, Examples</vt:lpstr>
      <vt:lpstr>Transition Sentences</vt:lpstr>
      <vt:lpstr>Conclusion</vt:lpstr>
      <vt:lpstr>Conclusion</vt:lpstr>
      <vt:lpstr>From good to great</vt:lpstr>
      <vt:lpstr>Typing Time!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Persuasive Writing</dc:title>
  <dc:creator>Student User</dc:creator>
  <cp:lastModifiedBy>Anoka-Hennepin</cp:lastModifiedBy>
  <cp:revision>89</cp:revision>
  <cp:lastPrinted>2016-02-03T18:58:05Z</cp:lastPrinted>
  <dcterms:created xsi:type="dcterms:W3CDTF">2013-05-08T14:27:50Z</dcterms:created>
  <dcterms:modified xsi:type="dcterms:W3CDTF">2016-02-08T14:56:45Z</dcterms:modified>
</cp:coreProperties>
</file>